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83" r:id="rId7"/>
    <p:sldId id="284" r:id="rId8"/>
    <p:sldId id="261" r:id="rId9"/>
    <p:sldId id="270" r:id="rId10"/>
    <p:sldId id="272" r:id="rId11"/>
    <p:sldId id="274" r:id="rId12"/>
    <p:sldId id="286" r:id="rId13"/>
    <p:sldId id="276" r:id="rId14"/>
    <p:sldId id="278" r:id="rId15"/>
    <p:sldId id="285" r:id="rId16"/>
    <p:sldId id="280" r:id="rId17"/>
    <p:sldId id="282" r:id="rId18"/>
    <p:sldId id="281" r:id="rId19"/>
    <p:sldId id="288" r:id="rId20"/>
    <p:sldId id="266" r:id="rId21"/>
    <p:sldId id="268" r:id="rId22"/>
    <p:sldId id="264" r:id="rId23"/>
  </p:sldIdLst>
  <p:sldSz cx="9144000" cy="5143500" type="screen16x9"/>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2185" autoAdjust="0"/>
  </p:normalViewPr>
  <p:slideViewPr>
    <p:cSldViewPr showGuides="1">
      <p:cViewPr varScale="1">
        <p:scale>
          <a:sx n="143" d="100"/>
          <a:sy n="143" d="100"/>
        </p:scale>
        <p:origin x="-720" y="-96"/>
      </p:cViewPr>
      <p:guideLst>
        <p:guide orient="horz" pos="12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0434" tIns="45217" rIns="90434" bIns="45217" rtlCol="0"/>
          <a:lstStyle>
            <a:lvl1pPr algn="l">
              <a:defRPr sz="1200"/>
            </a:lvl1pPr>
          </a:lstStyle>
          <a:p>
            <a:r>
              <a:rPr lang="en-GB" smtClean="0"/>
              <a:t>rr</a:t>
            </a:r>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90434" tIns="45217" rIns="90434" bIns="45217" rtlCol="0"/>
          <a:lstStyle>
            <a:lvl1pPr algn="r">
              <a:defRPr sz="1200"/>
            </a:lvl1pPr>
          </a:lstStyle>
          <a:p>
            <a:fld id="{E03836E8-516D-4BA6-881A-0AF729B7170E}" type="datetimeFigureOut">
              <a:rPr lang="en-GB" smtClean="0"/>
              <a:pPr/>
              <a:t>27/03/2018</a:t>
            </a:fld>
            <a:endParaRPr lang="en-GB"/>
          </a:p>
        </p:txBody>
      </p:sp>
      <p:sp>
        <p:nvSpPr>
          <p:cNvPr id="4" name="Footer Placeholder 3"/>
          <p:cNvSpPr>
            <a:spLocks noGrp="1"/>
          </p:cNvSpPr>
          <p:nvPr>
            <p:ph type="ftr" sz="quarter" idx="2"/>
          </p:nvPr>
        </p:nvSpPr>
        <p:spPr>
          <a:xfrm>
            <a:off x="0" y="9377316"/>
            <a:ext cx="2889938" cy="493633"/>
          </a:xfrm>
          <a:prstGeom prst="rect">
            <a:avLst/>
          </a:prstGeom>
        </p:spPr>
        <p:txBody>
          <a:bodyPr vert="horz" lIns="90434" tIns="45217" rIns="90434" bIns="45217"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lIns="90434" tIns="45217" rIns="90434" bIns="45217" rtlCol="0" anchor="b"/>
          <a:lstStyle>
            <a:lvl1pPr algn="r">
              <a:defRPr sz="1200"/>
            </a:lvl1pPr>
          </a:lstStyle>
          <a:p>
            <a:fld id="{59E093E1-268D-4AEF-AD29-B6062D6032FC}" type="slidenum">
              <a:rPr lang="en-GB" smtClean="0"/>
              <a:pPr/>
              <a:t>‹#›</a:t>
            </a:fld>
            <a:endParaRPr lang="en-GB"/>
          </a:p>
        </p:txBody>
      </p:sp>
    </p:spTree>
    <p:extLst>
      <p:ext uri="{BB962C8B-B14F-4D97-AF65-F5344CB8AC3E}">
        <p14:creationId xmlns:p14="http://schemas.microsoft.com/office/powerpoint/2010/main" val="388646781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0434" tIns="45217" rIns="90434" bIns="45217" rtlCol="0"/>
          <a:lstStyle>
            <a:lvl1pPr algn="l">
              <a:defRPr sz="1200"/>
            </a:lvl1pPr>
          </a:lstStyle>
          <a:p>
            <a:r>
              <a:rPr lang="en-GB" smtClean="0"/>
              <a:t>rr</a:t>
            </a:r>
            <a:endParaRPr lang="en-GB"/>
          </a:p>
        </p:txBody>
      </p:sp>
      <p:sp>
        <p:nvSpPr>
          <p:cNvPr id="3" name="Date Placeholder 2"/>
          <p:cNvSpPr>
            <a:spLocks noGrp="1"/>
          </p:cNvSpPr>
          <p:nvPr>
            <p:ph type="dt" idx="1"/>
          </p:nvPr>
        </p:nvSpPr>
        <p:spPr>
          <a:xfrm>
            <a:off x="3777607" y="0"/>
            <a:ext cx="2889938" cy="493633"/>
          </a:xfrm>
          <a:prstGeom prst="rect">
            <a:avLst/>
          </a:prstGeom>
        </p:spPr>
        <p:txBody>
          <a:bodyPr vert="horz" lIns="90434" tIns="45217" rIns="90434" bIns="45217" rtlCol="0"/>
          <a:lstStyle>
            <a:lvl1pPr algn="r">
              <a:defRPr sz="1200"/>
            </a:lvl1pPr>
          </a:lstStyle>
          <a:p>
            <a:fld id="{4EAF82D9-405C-497A-9394-2B6F727E6A20}" type="datetimeFigureOut">
              <a:rPr lang="en-GB" smtClean="0"/>
              <a:pPr/>
              <a:t>27/03/2018</a:t>
            </a:fld>
            <a:endParaRPr lang="en-GB"/>
          </a:p>
        </p:txBody>
      </p:sp>
      <p:sp>
        <p:nvSpPr>
          <p:cNvPr id="4" name="Slide Image Placeholder 3"/>
          <p:cNvSpPr>
            <a:spLocks noGrp="1" noRot="1" noChangeAspect="1"/>
          </p:cNvSpPr>
          <p:nvPr>
            <p:ph type="sldImg" idx="2"/>
          </p:nvPr>
        </p:nvSpPr>
        <p:spPr>
          <a:xfrm>
            <a:off x="42863" y="739775"/>
            <a:ext cx="6583362" cy="3703638"/>
          </a:xfrm>
          <a:prstGeom prst="rect">
            <a:avLst/>
          </a:prstGeom>
          <a:noFill/>
          <a:ln w="12700">
            <a:solidFill>
              <a:prstClr val="black"/>
            </a:solidFill>
          </a:ln>
        </p:spPr>
        <p:txBody>
          <a:bodyPr vert="horz" lIns="90434" tIns="45217" rIns="90434" bIns="45217" rtlCol="0" anchor="ctr"/>
          <a:lstStyle/>
          <a:p>
            <a:endParaRPr lang="en-GB"/>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0434" tIns="45217" rIns="90434" bIns="452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0434" tIns="45217" rIns="90434" bIns="45217"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0434" tIns="45217" rIns="90434" bIns="45217" rtlCol="0" anchor="b"/>
          <a:lstStyle>
            <a:lvl1pPr algn="r">
              <a:defRPr sz="1200"/>
            </a:lvl1pPr>
          </a:lstStyle>
          <a:p>
            <a:fld id="{00E5DDC6-DA5D-4AC2-BCFB-88144F1F63A3}" type="slidenum">
              <a:rPr lang="en-GB" smtClean="0"/>
              <a:pPr/>
              <a:t>‹#›</a:t>
            </a:fld>
            <a:endParaRPr lang="en-GB"/>
          </a:p>
        </p:txBody>
      </p:sp>
    </p:spTree>
    <p:extLst>
      <p:ext uri="{BB962C8B-B14F-4D97-AF65-F5344CB8AC3E}">
        <p14:creationId xmlns:p14="http://schemas.microsoft.com/office/powerpoint/2010/main" val="292858456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3" y="739775"/>
            <a:ext cx="6583362" cy="3703638"/>
          </a:xfrm>
        </p:spPr>
      </p:sp>
      <p:sp>
        <p:nvSpPr>
          <p:cNvPr id="3" name="Notes Placeholder 2"/>
          <p:cNvSpPr>
            <a:spLocks noGrp="1"/>
          </p:cNvSpPr>
          <p:nvPr>
            <p:ph type="body" idx="1"/>
          </p:nvPr>
        </p:nvSpPr>
        <p:spPr/>
        <p:txBody>
          <a:bodyPr>
            <a:normAutofit/>
          </a:bodyPr>
          <a:lstStyle/>
          <a:p>
            <a:endParaRPr lang="en-GB"/>
          </a:p>
        </p:txBody>
      </p:sp>
      <p:sp>
        <p:nvSpPr>
          <p:cNvPr id="5" name="Header Placeholder 4"/>
          <p:cNvSpPr>
            <a:spLocks noGrp="1"/>
          </p:cNvSpPr>
          <p:nvPr>
            <p:ph type="hdr" sz="quarter" idx="10"/>
          </p:nvPr>
        </p:nvSpPr>
        <p:spPr/>
        <p:txBody>
          <a:bodyPr/>
          <a:lstStyle/>
          <a:p>
            <a:r>
              <a:rPr lang="en-GB" smtClean="0"/>
              <a:t>rr</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79960-161C-4C86-9530-012C2B400DC3}" type="slidenum">
              <a:rPr lang="en-GB" smtClean="0"/>
              <a:pPr/>
              <a:t>‹#›</a:t>
            </a:fld>
            <a:endParaRPr lang="en-GB"/>
          </a:p>
        </p:txBody>
      </p:sp>
      <p:pic>
        <p:nvPicPr>
          <p:cNvPr id="7" name="Picture 6"/>
          <p:cNvPicPr/>
          <p:nvPr userDrawn="1"/>
        </p:nvPicPr>
        <p:blipFill>
          <a:blip r:embed="rId2" cstate="print"/>
          <a:srcRect r="23529"/>
          <a:stretch>
            <a:fillRect/>
          </a:stretch>
        </p:blipFill>
        <p:spPr bwMode="auto">
          <a:xfrm>
            <a:off x="251520" y="195487"/>
            <a:ext cx="6552728" cy="780827"/>
          </a:xfrm>
          <a:prstGeom prst="rect">
            <a:avLst/>
          </a:prstGeom>
          <a:noFill/>
          <a:ln w="9525">
            <a:noFill/>
            <a:miter lim="800000"/>
            <a:headEnd/>
            <a:tailEnd/>
          </a:ln>
        </p:spPr>
      </p:pic>
      <p:pic>
        <p:nvPicPr>
          <p:cNvPr id="8" name="Picture 7"/>
          <p:cNvPicPr>
            <a:picLocks noChangeAspect="1" noChangeArrowheads="1"/>
          </p:cNvPicPr>
          <p:nvPr userDrawn="1"/>
        </p:nvPicPr>
        <p:blipFill>
          <a:blip r:embed="rId3" cstate="print"/>
          <a:srcRect/>
          <a:stretch>
            <a:fillRect/>
          </a:stretch>
        </p:blipFill>
        <p:spPr bwMode="auto">
          <a:xfrm>
            <a:off x="6588225" y="197796"/>
            <a:ext cx="2297667" cy="105703"/>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4447E-97E3-44C9-ACFD-5917A63D18F2}" type="datetimeFigureOut">
              <a:rPr lang="en-GB" smtClean="0"/>
              <a:pPr/>
              <a:t>27/03/2018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79960-161C-4C86-9530-012C2B400DC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004447E-97E3-44C9-ACFD-5917A63D18F2}" type="datetimeFigureOut">
              <a:rPr lang="en-GB" smtClean="0"/>
              <a:pPr/>
              <a:t>27/03/2018</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8B79960-161C-4C86-9530-012C2B400DC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dvocacyproject.org.uk/"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1761660"/>
            <a:ext cx="7300292" cy="1314450"/>
          </a:xfrm>
        </p:spPr>
        <p:txBody>
          <a:bodyPr>
            <a:normAutofit fontScale="47500" lnSpcReduction="20000"/>
          </a:bodyPr>
          <a:lstStyle/>
          <a:p>
            <a:r>
              <a:rPr lang="en-GB" sz="4100" b="1" u="sng" dirty="0">
                <a:solidFill>
                  <a:schemeClr val="accent6">
                    <a:lumMod val="75000"/>
                  </a:schemeClr>
                </a:solidFill>
              </a:rPr>
              <a:t>My voice, my rights, my </a:t>
            </a:r>
            <a:r>
              <a:rPr lang="en-GB" sz="4100" b="1" u="sng" dirty="0" smtClean="0">
                <a:solidFill>
                  <a:schemeClr val="accent6">
                    <a:lumMod val="75000"/>
                  </a:schemeClr>
                </a:solidFill>
              </a:rPr>
              <a:t>choice</a:t>
            </a:r>
          </a:p>
          <a:p>
            <a:endParaRPr lang="en-GB" sz="3600" b="1" dirty="0">
              <a:solidFill>
                <a:schemeClr val="tx1"/>
              </a:solidFill>
            </a:endParaRPr>
          </a:p>
          <a:p>
            <a:pPr>
              <a:lnSpc>
                <a:spcPct val="170000"/>
              </a:lnSpc>
            </a:pPr>
            <a:r>
              <a:rPr lang="en-GB" sz="2600" dirty="0">
                <a:solidFill>
                  <a:schemeClr val="tx1"/>
                </a:solidFill>
              </a:rPr>
              <a:t>T</a:t>
            </a:r>
            <a:r>
              <a:rPr lang="en-GB" sz="2600" dirty="0" smtClean="0">
                <a:solidFill>
                  <a:schemeClr val="tx1"/>
                </a:solidFill>
              </a:rPr>
              <a:t>he </a:t>
            </a:r>
            <a:r>
              <a:rPr lang="en-GB" sz="2600" dirty="0">
                <a:solidFill>
                  <a:schemeClr val="tx1"/>
                </a:solidFill>
              </a:rPr>
              <a:t>significance of independent advocacy in eating disorder services for patient treatment and recovery</a:t>
            </a:r>
          </a:p>
        </p:txBody>
      </p:sp>
      <p:sp>
        <p:nvSpPr>
          <p:cNvPr id="4" name="TextBox 3"/>
          <p:cNvSpPr txBox="1"/>
          <p:nvPr/>
        </p:nvSpPr>
        <p:spPr>
          <a:xfrm>
            <a:off x="1475656" y="3597865"/>
            <a:ext cx="6480720" cy="1015663"/>
          </a:xfrm>
          <a:prstGeom prst="rect">
            <a:avLst/>
          </a:prstGeom>
          <a:noFill/>
        </p:spPr>
        <p:txBody>
          <a:bodyPr wrap="square" rtlCol="0">
            <a:spAutoFit/>
          </a:bodyPr>
          <a:lstStyle/>
          <a:p>
            <a:pPr algn="ctr"/>
            <a:r>
              <a:rPr lang="en-GB" sz="1400" b="1" dirty="0" smtClean="0"/>
              <a:t>By </a:t>
            </a:r>
            <a:r>
              <a:rPr lang="en-GB" sz="1400" b="1" dirty="0" err="1" smtClean="0"/>
              <a:t>Sukayna</a:t>
            </a:r>
            <a:r>
              <a:rPr lang="en-GB" sz="1400" b="1" dirty="0" smtClean="0"/>
              <a:t> Al-</a:t>
            </a:r>
            <a:r>
              <a:rPr lang="en-GB" sz="1400" b="1" dirty="0" err="1" smtClean="0"/>
              <a:t>Aaraji</a:t>
            </a:r>
            <a:endParaRPr lang="en-GB" sz="1400" b="1" dirty="0" smtClean="0"/>
          </a:p>
          <a:p>
            <a:pPr algn="ctr"/>
            <a:r>
              <a:rPr lang="en-GB" sz="1400" i="1" dirty="0" smtClean="0"/>
              <a:t>Independent Mental Health Advocate (IMHA)</a:t>
            </a:r>
          </a:p>
          <a:p>
            <a:pPr algn="ctr"/>
            <a:r>
              <a:rPr lang="en-GB" sz="1400" i="1" dirty="0" smtClean="0"/>
              <a:t> Specialist advocate for eating disorder services </a:t>
            </a:r>
            <a:endParaRPr lang="en-GB" sz="1400" i="1" dirty="0"/>
          </a:p>
          <a:p>
            <a:pPr algn="ctr"/>
            <a:endParaRPr lang="en-GB"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9583"/>
            <a:ext cx="8229600" cy="3535040"/>
          </a:xfrm>
        </p:spPr>
        <p:txBody>
          <a:bodyPr>
            <a:normAutofit/>
          </a:bodyPr>
          <a:lstStyle/>
          <a:p>
            <a:pPr algn="ctr">
              <a:buFont typeface="Wingdings 2" pitchFamily="18" charset="2"/>
              <a:buNone/>
              <a:defRPr/>
            </a:pPr>
            <a:r>
              <a:rPr lang="en-US" sz="1800" b="1" dirty="0" smtClean="0"/>
              <a:t>Advocacy for eating disorder services </a:t>
            </a:r>
          </a:p>
          <a:p>
            <a:pPr>
              <a:lnSpc>
                <a:spcPct val="150000"/>
              </a:lnSpc>
              <a:buFont typeface="Wingdings 2" pitchFamily="18" charset="2"/>
              <a:buNone/>
              <a:defRPr/>
            </a:pPr>
            <a:r>
              <a:rPr lang="en-GB" sz="1800" b="1" dirty="0">
                <a:solidFill>
                  <a:schemeClr val="tx1">
                    <a:lumMod val="85000"/>
                    <a:lumOff val="15000"/>
                  </a:schemeClr>
                </a:solidFill>
                <a:latin typeface="Tahoma" pitchFamily="34" charset="0"/>
                <a:ea typeface="Tahoma" pitchFamily="34" charset="0"/>
                <a:cs typeface="Tahoma" pitchFamily="34" charset="0"/>
              </a:rPr>
              <a:t>	</a:t>
            </a:r>
            <a:r>
              <a:rPr lang="en-GB" sz="1800" dirty="0" smtClean="0">
                <a:solidFill>
                  <a:schemeClr val="tx1">
                    <a:lumMod val="85000"/>
                    <a:lumOff val="15000"/>
                  </a:schemeClr>
                </a:solidFill>
                <a:latin typeface="Tahoma" pitchFamily="34" charset="0"/>
                <a:ea typeface="Tahoma" pitchFamily="34" charset="0"/>
                <a:cs typeface="Tahoma" pitchFamily="34" charset="0"/>
              </a:rPr>
              <a:t>3. Informing patients </a:t>
            </a:r>
            <a:endParaRPr lang="en-US" sz="1800" dirty="0"/>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pic>
        <p:nvPicPr>
          <p:cNvPr id="3079" name="Picture 7" descr="C:\Users\AarajiSuk\AppData\Local\Microsoft\Windows\Temporary Internet Files\Content.IE5\EEI70DU1\pros_con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9334" y="2571750"/>
            <a:ext cx="2664296" cy="19982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95536" y="2769480"/>
            <a:ext cx="2736304" cy="290848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050" dirty="0" smtClean="0">
                <a:solidFill>
                  <a:schemeClr val="accent6">
                    <a:lumMod val="75000"/>
                  </a:schemeClr>
                </a:solidFill>
              </a:rPr>
              <a:t>I am telling someone how I </a:t>
            </a:r>
            <a:r>
              <a:rPr lang="en-GB" sz="1050" dirty="0" smtClean="0">
                <a:solidFill>
                  <a:schemeClr val="accent6">
                    <a:lumMod val="75000"/>
                  </a:schemeClr>
                </a:solidFill>
              </a:rPr>
              <a:t>feel</a:t>
            </a:r>
            <a:endParaRPr lang="en-GB" sz="1050" dirty="0" smtClean="0">
              <a:solidFill>
                <a:schemeClr val="accent6">
                  <a:lumMod val="75000"/>
                </a:schemeClr>
              </a:solidFill>
            </a:endParaRPr>
          </a:p>
          <a:p>
            <a:pPr marL="285750" indent="-285750">
              <a:lnSpc>
                <a:spcPct val="150000"/>
              </a:lnSpc>
              <a:buFont typeface="Arial" panose="020B0604020202020204" pitchFamily="34" charset="0"/>
              <a:buChar char="•"/>
            </a:pPr>
            <a:r>
              <a:rPr lang="en-GB" sz="1050" dirty="0" smtClean="0">
                <a:solidFill>
                  <a:schemeClr val="accent6">
                    <a:lumMod val="75000"/>
                  </a:schemeClr>
                </a:solidFill>
              </a:rPr>
              <a:t>My treatment team may agree I am ready to have a change in diet/care plan</a:t>
            </a:r>
          </a:p>
          <a:p>
            <a:pPr marL="285750" indent="-285750">
              <a:lnSpc>
                <a:spcPct val="150000"/>
              </a:lnSpc>
              <a:buFont typeface="Arial" panose="020B0604020202020204" pitchFamily="34" charset="0"/>
              <a:buChar char="•"/>
            </a:pPr>
            <a:r>
              <a:rPr lang="en-GB" sz="1050" dirty="0" smtClean="0">
                <a:solidFill>
                  <a:schemeClr val="accent6">
                    <a:lumMod val="75000"/>
                  </a:schemeClr>
                </a:solidFill>
              </a:rPr>
              <a:t>My treatment team may be able to help me deal with the difficulty I am having with food in other ways </a:t>
            </a:r>
          </a:p>
          <a:p>
            <a:pPr marL="285750" indent="-285750">
              <a:buFont typeface="Arial" panose="020B0604020202020204" pitchFamily="34" charset="0"/>
              <a:buChar char="•"/>
            </a:pPr>
            <a:endParaRPr lang="en-GB" sz="1100" dirty="0" smtClean="0"/>
          </a:p>
          <a:p>
            <a:pPr marL="285750" indent="-285750">
              <a:buFont typeface="Arial" panose="020B0604020202020204" pitchFamily="34" charset="0"/>
              <a:buChar char="•"/>
            </a:pPr>
            <a:endParaRPr lang="en-GB" sz="1100" dirty="0" smtClean="0"/>
          </a:p>
          <a:p>
            <a:pPr marL="285750" indent="-285750">
              <a:buFont typeface="Arial" panose="020B0604020202020204" pitchFamily="34" charset="0"/>
              <a:buChar char="•"/>
            </a:pPr>
            <a:endParaRPr lang="en-GB" sz="1100" dirty="0" smtClean="0"/>
          </a:p>
          <a:p>
            <a:pPr marL="285750" indent="-285750">
              <a:buFont typeface="Arial" panose="020B0604020202020204" pitchFamily="34" charset="0"/>
              <a:buChar char="•"/>
            </a:pPr>
            <a:endParaRPr lang="en-GB" dirty="0"/>
          </a:p>
        </p:txBody>
      </p:sp>
      <p:sp>
        <p:nvSpPr>
          <p:cNvPr id="9" name="TextBox 8"/>
          <p:cNvSpPr txBox="1"/>
          <p:nvPr/>
        </p:nvSpPr>
        <p:spPr>
          <a:xfrm>
            <a:off x="1874845" y="2007185"/>
            <a:ext cx="4873275" cy="369332"/>
          </a:xfrm>
          <a:prstGeom prst="rect">
            <a:avLst/>
          </a:prstGeom>
          <a:noFill/>
        </p:spPr>
        <p:txBody>
          <a:bodyPr wrap="square" rtlCol="0">
            <a:spAutoFit/>
          </a:bodyPr>
          <a:lstStyle/>
          <a:p>
            <a:pPr algn="ctr"/>
            <a:r>
              <a:rPr lang="en-GB" b="1" dirty="0" smtClean="0">
                <a:solidFill>
                  <a:schemeClr val="accent6">
                    <a:lumMod val="75000"/>
                  </a:schemeClr>
                </a:solidFill>
              </a:rPr>
              <a:t>I want to ask for a decrease in diet</a:t>
            </a:r>
            <a:endParaRPr lang="en-GB" b="1" dirty="0">
              <a:solidFill>
                <a:schemeClr val="accent6">
                  <a:lumMod val="75000"/>
                </a:schemeClr>
              </a:solidFill>
            </a:endParaRPr>
          </a:p>
        </p:txBody>
      </p:sp>
      <p:sp>
        <p:nvSpPr>
          <p:cNvPr id="21" name="TextBox 20"/>
          <p:cNvSpPr txBox="1"/>
          <p:nvPr/>
        </p:nvSpPr>
        <p:spPr>
          <a:xfrm>
            <a:off x="5796136" y="2769480"/>
            <a:ext cx="2808312" cy="240065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1050" dirty="0" smtClean="0">
                <a:solidFill>
                  <a:schemeClr val="accent6">
                    <a:lumMod val="75000"/>
                  </a:schemeClr>
                </a:solidFill>
              </a:rPr>
              <a:t>My leave may be suspended</a:t>
            </a:r>
          </a:p>
          <a:p>
            <a:pPr marL="285750" indent="-285750">
              <a:lnSpc>
                <a:spcPct val="150000"/>
              </a:lnSpc>
              <a:buFont typeface="Arial" panose="020B0604020202020204" pitchFamily="34" charset="0"/>
              <a:buChar char="•"/>
            </a:pPr>
            <a:r>
              <a:rPr lang="en-GB" sz="1050" dirty="0" smtClean="0">
                <a:solidFill>
                  <a:schemeClr val="accent6">
                    <a:lumMod val="75000"/>
                  </a:schemeClr>
                </a:solidFill>
              </a:rPr>
              <a:t>My team may decided to put me on 1:1 observation</a:t>
            </a:r>
          </a:p>
          <a:p>
            <a:pPr marL="285750" indent="-285750">
              <a:lnSpc>
                <a:spcPct val="150000"/>
              </a:lnSpc>
              <a:buFont typeface="Arial" panose="020B0604020202020204" pitchFamily="34" charset="0"/>
              <a:buChar char="•"/>
            </a:pPr>
            <a:r>
              <a:rPr lang="en-GB" sz="1050" dirty="0" smtClean="0">
                <a:solidFill>
                  <a:schemeClr val="accent6">
                    <a:lumMod val="75000"/>
                  </a:schemeClr>
                </a:solidFill>
              </a:rPr>
              <a:t>I may be sectioned </a:t>
            </a:r>
          </a:p>
          <a:p>
            <a:pPr marL="285750" indent="-285750">
              <a:lnSpc>
                <a:spcPct val="150000"/>
              </a:lnSpc>
              <a:buFont typeface="Arial" panose="020B0604020202020204" pitchFamily="34" charset="0"/>
              <a:buChar char="•"/>
            </a:pPr>
            <a:r>
              <a:rPr lang="en-GB" sz="1050" dirty="0" smtClean="0">
                <a:solidFill>
                  <a:schemeClr val="accent6">
                    <a:lumMod val="75000"/>
                  </a:schemeClr>
                </a:solidFill>
              </a:rPr>
              <a:t>I may have to stay in hospital for longer </a:t>
            </a:r>
          </a:p>
          <a:p>
            <a:pPr marL="285750" indent="-285750">
              <a:buFont typeface="Arial" panose="020B0604020202020204" pitchFamily="34" charset="0"/>
              <a:buChar char="•"/>
            </a:pPr>
            <a:endParaRPr lang="en-GB" sz="1100" dirty="0" smtClean="0"/>
          </a:p>
          <a:p>
            <a:pPr marL="285750" indent="-285750">
              <a:buFont typeface="Arial" panose="020B0604020202020204" pitchFamily="34" charset="0"/>
              <a:buChar char="•"/>
            </a:pPr>
            <a:endParaRPr lang="en-GB" sz="1100" dirty="0" smtClean="0"/>
          </a:p>
          <a:p>
            <a:pPr marL="285750" indent="-285750">
              <a:buFont typeface="Arial" panose="020B0604020202020204" pitchFamily="34" charset="0"/>
              <a:buChar char="•"/>
            </a:pPr>
            <a:endParaRPr lang="en-GB" sz="1100" dirty="0" smtClean="0"/>
          </a:p>
          <a:p>
            <a:pPr marL="285750" indent="-285750">
              <a:buFont typeface="Arial" panose="020B0604020202020204" pitchFamily="34" charset="0"/>
              <a:buChar char="•"/>
            </a:pPr>
            <a:endParaRPr lang="en-GB" dirty="0"/>
          </a:p>
        </p:txBody>
      </p:sp>
      <p:sp>
        <p:nvSpPr>
          <p:cNvPr id="10" name="TextBox 9"/>
          <p:cNvSpPr txBox="1"/>
          <p:nvPr/>
        </p:nvSpPr>
        <p:spPr>
          <a:xfrm>
            <a:off x="2797192" y="4673847"/>
            <a:ext cx="2884565" cy="369332"/>
          </a:xfrm>
          <a:prstGeom prst="rect">
            <a:avLst/>
          </a:prstGeom>
          <a:noFill/>
        </p:spPr>
        <p:txBody>
          <a:bodyPr wrap="square" rtlCol="0">
            <a:spAutoFit/>
          </a:bodyPr>
          <a:lstStyle/>
          <a:p>
            <a:pPr algn="ctr"/>
            <a:r>
              <a:rPr lang="en-GB" b="1" dirty="0" smtClean="0">
                <a:solidFill>
                  <a:srgbClr val="FF0000"/>
                </a:solidFill>
              </a:rPr>
              <a:t>Patient</a:t>
            </a:r>
            <a:r>
              <a:rPr lang="en-GB" b="1" dirty="0" smtClean="0">
                <a:solidFill>
                  <a:srgbClr val="00B050"/>
                </a:solidFill>
              </a:rPr>
              <a:t> + Advocate</a:t>
            </a:r>
            <a:endParaRPr lang="en-GB" b="1" dirty="0">
              <a:solidFill>
                <a:srgbClr val="00B050"/>
              </a:solidFill>
            </a:endParaRPr>
          </a:p>
        </p:txBody>
      </p:sp>
    </p:spTree>
    <p:extLst>
      <p:ext uri="{BB962C8B-B14F-4D97-AF65-F5344CB8AC3E}">
        <p14:creationId xmlns:p14="http://schemas.microsoft.com/office/powerpoint/2010/main" val="3611832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5576"/>
            <a:ext cx="8229600" cy="3589046"/>
          </a:xfrm>
        </p:spPr>
        <p:txBody>
          <a:bodyPr>
            <a:normAutofit/>
          </a:bodyPr>
          <a:lstStyle/>
          <a:p>
            <a:pPr algn="ctr">
              <a:buFont typeface="Wingdings 2" pitchFamily="18" charset="2"/>
              <a:buNone/>
              <a:defRPr/>
            </a:pPr>
            <a:r>
              <a:rPr lang="en-US" sz="1800" b="1" dirty="0" smtClean="0"/>
              <a:t>Advocacy for eating disorder services </a:t>
            </a:r>
          </a:p>
          <a:p>
            <a:pPr>
              <a:lnSpc>
                <a:spcPct val="150000"/>
              </a:lnSpc>
              <a:buFont typeface="Wingdings 2" pitchFamily="18" charset="2"/>
              <a:buNone/>
              <a:defRPr/>
            </a:pPr>
            <a:r>
              <a:rPr lang="en-GB" sz="1800" b="1" dirty="0">
                <a:solidFill>
                  <a:schemeClr val="tx1">
                    <a:lumMod val="85000"/>
                    <a:lumOff val="15000"/>
                  </a:schemeClr>
                </a:solidFill>
                <a:latin typeface="Tahoma" pitchFamily="34" charset="0"/>
                <a:ea typeface="Tahoma" pitchFamily="34" charset="0"/>
                <a:cs typeface="Tahoma" pitchFamily="34" charset="0"/>
              </a:rPr>
              <a:t>	</a:t>
            </a:r>
            <a:r>
              <a:rPr lang="en-GB" sz="1800" dirty="0" smtClean="0">
                <a:solidFill>
                  <a:schemeClr val="tx1">
                    <a:lumMod val="85000"/>
                    <a:lumOff val="15000"/>
                  </a:schemeClr>
                </a:solidFill>
                <a:latin typeface="Tahoma" pitchFamily="34" charset="0"/>
                <a:ea typeface="Tahoma" pitchFamily="34" charset="0"/>
                <a:cs typeface="Tahoma" pitchFamily="34" charset="0"/>
              </a:rPr>
              <a:t>4. Remember: we are not decision makers </a:t>
            </a:r>
            <a:endParaRPr lang="en-US" sz="1800" dirty="0"/>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pic>
        <p:nvPicPr>
          <p:cNvPr id="1026" name="Picture 2" descr="C:\Users\AarajiSuk\AppData\Local\Microsoft\Windows\Temporary Internet Files\Content.IE5\2YGIDPDX\elegir[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7051" y="1913658"/>
            <a:ext cx="2413016" cy="1660155"/>
          </a:xfrm>
          <a:prstGeom prst="rect">
            <a:avLst/>
          </a:prstGeom>
          <a:noFill/>
          <a:extLst>
            <a:ext uri="{909E8E84-426E-40DD-AFC4-6F175D3DCCD1}">
              <a14:hiddenFill xmlns:a14="http://schemas.microsoft.com/office/drawing/2010/main">
                <a:solidFill>
                  <a:srgbClr val="FFFFFF"/>
                </a:solidFill>
              </a14:hiddenFill>
            </a:ext>
          </a:extLst>
        </p:spPr>
      </p:pic>
      <p:sp>
        <p:nvSpPr>
          <p:cNvPr id="10" name="Down Arrow 9"/>
          <p:cNvSpPr/>
          <p:nvPr/>
        </p:nvSpPr>
        <p:spPr>
          <a:xfrm rot="13984084">
            <a:off x="1356554" y="2406593"/>
            <a:ext cx="308719" cy="95695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1" name="Down Arrow 10"/>
          <p:cNvSpPr/>
          <p:nvPr/>
        </p:nvSpPr>
        <p:spPr>
          <a:xfrm rot="7521163">
            <a:off x="4760399" y="2362610"/>
            <a:ext cx="308719" cy="95695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2" name="Down Arrow 11"/>
          <p:cNvSpPr/>
          <p:nvPr/>
        </p:nvSpPr>
        <p:spPr>
          <a:xfrm rot="10800000">
            <a:off x="3017747" y="3587205"/>
            <a:ext cx="411625" cy="717719"/>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3" name="TextBox 12"/>
          <p:cNvSpPr txBox="1"/>
          <p:nvPr/>
        </p:nvSpPr>
        <p:spPr>
          <a:xfrm>
            <a:off x="2071431" y="4319149"/>
            <a:ext cx="2304256" cy="369332"/>
          </a:xfrm>
          <a:prstGeom prst="rect">
            <a:avLst/>
          </a:prstGeom>
          <a:noFill/>
        </p:spPr>
        <p:txBody>
          <a:bodyPr wrap="square" rtlCol="0">
            <a:spAutoFit/>
          </a:bodyPr>
          <a:lstStyle/>
          <a:p>
            <a:pPr algn="ctr"/>
            <a:r>
              <a:rPr lang="en-GB" dirty="0" smtClean="0">
                <a:solidFill>
                  <a:srgbClr val="FF0000"/>
                </a:solidFill>
              </a:rPr>
              <a:t>Patient</a:t>
            </a:r>
            <a:endParaRPr lang="en-GB" dirty="0">
              <a:solidFill>
                <a:srgbClr val="FF0000"/>
              </a:solidFill>
            </a:endParaRPr>
          </a:p>
        </p:txBody>
      </p:sp>
      <p:sp>
        <p:nvSpPr>
          <p:cNvPr id="14" name="TextBox 13"/>
          <p:cNvSpPr txBox="1"/>
          <p:nvPr/>
        </p:nvSpPr>
        <p:spPr>
          <a:xfrm>
            <a:off x="-14581" y="3224086"/>
            <a:ext cx="2304256" cy="369332"/>
          </a:xfrm>
          <a:prstGeom prst="rect">
            <a:avLst/>
          </a:prstGeom>
          <a:noFill/>
        </p:spPr>
        <p:txBody>
          <a:bodyPr wrap="square" rtlCol="0">
            <a:spAutoFit/>
          </a:bodyPr>
          <a:lstStyle/>
          <a:p>
            <a:pPr algn="ctr"/>
            <a:r>
              <a:rPr lang="en-GB" dirty="0" smtClean="0">
                <a:solidFill>
                  <a:srgbClr val="FF0000"/>
                </a:solidFill>
              </a:rPr>
              <a:t>Treatment team</a:t>
            </a:r>
            <a:endParaRPr lang="en-GB" dirty="0">
              <a:solidFill>
                <a:srgbClr val="FF0000"/>
              </a:solidFill>
            </a:endParaRPr>
          </a:p>
        </p:txBody>
      </p:sp>
      <p:sp>
        <p:nvSpPr>
          <p:cNvPr id="15" name="TextBox 14"/>
          <p:cNvSpPr txBox="1"/>
          <p:nvPr/>
        </p:nvSpPr>
        <p:spPr>
          <a:xfrm>
            <a:off x="4228860" y="3224086"/>
            <a:ext cx="2304256" cy="369332"/>
          </a:xfrm>
          <a:prstGeom prst="rect">
            <a:avLst/>
          </a:prstGeom>
          <a:noFill/>
        </p:spPr>
        <p:txBody>
          <a:bodyPr wrap="square" rtlCol="0">
            <a:spAutoFit/>
          </a:bodyPr>
          <a:lstStyle/>
          <a:p>
            <a:pPr algn="ctr"/>
            <a:r>
              <a:rPr lang="en-GB" dirty="0" smtClean="0">
                <a:solidFill>
                  <a:srgbClr val="FF0000"/>
                </a:solidFill>
              </a:rPr>
              <a:t>Treatment team</a:t>
            </a:r>
            <a:endParaRPr lang="en-GB" dirty="0">
              <a:solidFill>
                <a:srgbClr val="FF0000"/>
              </a:solidFill>
            </a:endParaRPr>
          </a:p>
        </p:txBody>
      </p:sp>
      <p:pic>
        <p:nvPicPr>
          <p:cNvPr id="1027" name="Picture 3" descr="C:\Users\AarajiSuk\AppData\Local\Microsoft\Windows\Temporary Internet Files\Content.IE5\EEI70DU1\team-support[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015" y="1728188"/>
            <a:ext cx="1824203" cy="1026114"/>
          </a:xfrm>
          <a:prstGeom prst="rect">
            <a:avLst/>
          </a:prstGeom>
          <a:noFill/>
          <a:extLst>
            <a:ext uri="{909E8E84-426E-40DD-AFC4-6F175D3DCCD1}">
              <a14:hiddenFill xmlns:a14="http://schemas.microsoft.com/office/drawing/2010/main">
                <a:solidFill>
                  <a:srgbClr val="FFFFFF"/>
                </a:solidFill>
              </a14:hiddenFill>
            </a:ext>
          </a:extLst>
        </p:spPr>
      </p:pic>
      <p:sp>
        <p:nvSpPr>
          <p:cNvPr id="17" name="Down Arrow 16"/>
          <p:cNvSpPr/>
          <p:nvPr/>
        </p:nvSpPr>
        <p:spPr>
          <a:xfrm rot="10800000">
            <a:off x="6889809" y="2659196"/>
            <a:ext cx="411625" cy="717719"/>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8" name="TextBox 17"/>
          <p:cNvSpPr txBox="1"/>
          <p:nvPr/>
        </p:nvSpPr>
        <p:spPr>
          <a:xfrm>
            <a:off x="6787269" y="2879556"/>
            <a:ext cx="2304256" cy="369332"/>
          </a:xfrm>
          <a:prstGeom prst="rect">
            <a:avLst/>
          </a:prstGeom>
          <a:noFill/>
        </p:spPr>
        <p:txBody>
          <a:bodyPr wrap="square" rtlCol="0">
            <a:spAutoFit/>
          </a:bodyPr>
          <a:lstStyle/>
          <a:p>
            <a:pPr algn="ctr"/>
            <a:r>
              <a:rPr lang="en-GB" b="1" dirty="0" smtClean="0">
                <a:solidFill>
                  <a:srgbClr val="00B050"/>
                </a:solidFill>
              </a:rPr>
              <a:t>Advocate</a:t>
            </a:r>
            <a:endParaRPr lang="en-GB" b="1" dirty="0">
              <a:solidFill>
                <a:srgbClr val="00B050"/>
              </a:solidFill>
            </a:endParaRPr>
          </a:p>
        </p:txBody>
      </p:sp>
      <p:pic>
        <p:nvPicPr>
          <p:cNvPr id="2" name="Picture 2" descr="C:\Users\AarajiSuk\AppData\Local\Microsoft\Windows\Temporary Internet Files\Content.IE5\ZAUQCTRM\qOXqp[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39397" y="1982716"/>
            <a:ext cx="652126" cy="489095"/>
          </a:xfrm>
          <a:prstGeom prst="rect">
            <a:avLst/>
          </a:prstGeom>
          <a:noFill/>
          <a:extLst>
            <a:ext uri="{909E8E84-426E-40DD-AFC4-6F175D3DCCD1}">
              <a14:hiddenFill xmlns:a14="http://schemas.microsoft.com/office/drawing/2010/main">
                <a:solidFill>
                  <a:srgbClr val="FFFFFF"/>
                </a:solidFill>
              </a14:hiddenFill>
            </a:ext>
          </a:extLst>
        </p:spPr>
      </p:pic>
      <p:sp>
        <p:nvSpPr>
          <p:cNvPr id="7" name="Plus 6"/>
          <p:cNvSpPr/>
          <p:nvPr/>
        </p:nvSpPr>
        <p:spPr>
          <a:xfrm>
            <a:off x="7426281" y="2070255"/>
            <a:ext cx="423063" cy="314016"/>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60961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9672"/>
            <a:ext cx="8229600" cy="1641630"/>
          </a:xfrm>
        </p:spPr>
        <p:txBody>
          <a:bodyPr/>
          <a:lstStyle/>
          <a:p>
            <a:pPr eaLnBrk="1" hangingPunct="1">
              <a:buFont typeface="Wingdings 2" pitchFamily="18" charset="2"/>
              <a:buNone/>
              <a:defRPr/>
            </a:pPr>
            <a:endParaRPr lang="en-GB" sz="4000" b="1" dirty="0" smtClean="0">
              <a:solidFill>
                <a:schemeClr val="tx1">
                  <a:lumMod val="85000"/>
                  <a:lumOff val="15000"/>
                </a:schemeClr>
              </a:solidFill>
              <a:latin typeface="Tahoma" pitchFamily="34" charset="0"/>
              <a:ea typeface="Tahoma" pitchFamily="34" charset="0"/>
              <a:cs typeface="Tahoma" pitchFamily="34" charset="0"/>
            </a:endParaRPr>
          </a:p>
          <a:p>
            <a:pPr algn="ctr" eaLnBrk="1" hangingPunct="1">
              <a:buFont typeface="Wingdings 2" pitchFamily="18" charset="2"/>
              <a:buNone/>
              <a:defRPr/>
            </a:pPr>
            <a:r>
              <a:rPr lang="en-GB" sz="4000" b="1" dirty="0" smtClean="0">
                <a:solidFill>
                  <a:schemeClr val="tx1">
                    <a:lumMod val="85000"/>
                    <a:lumOff val="15000"/>
                  </a:schemeClr>
                </a:solidFill>
                <a:ea typeface="Tahoma" pitchFamily="34" charset="0"/>
                <a:cs typeface="Tahoma" pitchFamily="34" charset="0"/>
              </a:rPr>
              <a:t>Myths about advocacy </a:t>
            </a:r>
          </a:p>
          <a:p>
            <a:pPr eaLnBrk="1" hangingPunct="1">
              <a:buFont typeface="Wingdings 2" pitchFamily="18" charset="2"/>
              <a:buNone/>
              <a:defRPr/>
            </a:pPr>
            <a:endParaRPr lang="en-GB" sz="1800" dirty="0">
              <a:solidFill>
                <a:schemeClr val="accent6">
                  <a:lumMod val="75000"/>
                </a:schemeClr>
              </a:solidFill>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4210576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graphicFrame>
        <p:nvGraphicFramePr>
          <p:cNvPr id="6" name="Table 5"/>
          <p:cNvGraphicFramePr>
            <a:graphicFrameLocks noGrp="1"/>
          </p:cNvGraphicFramePr>
          <p:nvPr>
            <p:extLst>
              <p:ext uri="{D42A27DB-BD31-4B8C-83A1-F6EECF244321}">
                <p14:modId xmlns:p14="http://schemas.microsoft.com/office/powerpoint/2010/main" val="1570398712"/>
              </p:ext>
            </p:extLst>
          </p:nvPr>
        </p:nvGraphicFramePr>
        <p:xfrm>
          <a:off x="611560" y="1554207"/>
          <a:ext cx="8064896" cy="3469206"/>
        </p:xfrm>
        <a:graphic>
          <a:graphicData uri="http://schemas.openxmlformats.org/drawingml/2006/table">
            <a:tbl>
              <a:tblPr firstRow="1" bandRow="1">
                <a:tableStyleId>{93296810-A885-4BE3-A3E7-6D5BEEA58F35}</a:tableStyleId>
              </a:tblPr>
              <a:tblGrid>
                <a:gridCol w="4032448"/>
                <a:gridCol w="4032448"/>
              </a:tblGrid>
              <a:tr h="306906">
                <a:tc>
                  <a:txBody>
                    <a:bodyPr/>
                    <a:lstStyle/>
                    <a:p>
                      <a:r>
                        <a:rPr lang="en-GB" sz="1400" dirty="0" smtClean="0"/>
                        <a:t>Myths</a:t>
                      </a:r>
                      <a:r>
                        <a:rPr lang="en-GB" sz="1400" baseline="0" dirty="0" smtClean="0"/>
                        <a:t> </a:t>
                      </a:r>
                      <a:endParaRPr lang="en-GB" sz="1400" dirty="0"/>
                    </a:p>
                  </a:txBody>
                  <a:tcPr marT="34290" marB="34290"/>
                </a:tc>
                <a:tc>
                  <a:txBody>
                    <a:bodyPr/>
                    <a:lstStyle/>
                    <a:p>
                      <a:r>
                        <a:rPr lang="en-GB" sz="1400" dirty="0" smtClean="0"/>
                        <a:t>Facts</a:t>
                      </a:r>
                    </a:p>
                  </a:txBody>
                  <a:tcPr marT="34290" marB="34290"/>
                </a:tc>
              </a:tr>
              <a:tr h="3080861">
                <a:tc>
                  <a:txBody>
                    <a:bodyPr/>
                    <a:lstStyle/>
                    <a:p>
                      <a:pPr marL="285750" indent="-285750">
                        <a:buFont typeface="Arial" panose="020B0604020202020204" pitchFamily="34" charset="0"/>
                        <a:buChar char="•"/>
                        <a:defRPr/>
                      </a:pPr>
                      <a:r>
                        <a:rPr lang="en-US" sz="900" dirty="0" smtClean="0"/>
                        <a:t>We don’t know anything about mental health</a:t>
                      </a:r>
                    </a:p>
                    <a:p>
                      <a:pPr marL="0" indent="0">
                        <a:buFont typeface="Arial" panose="020B0604020202020204" pitchFamily="34" charset="0"/>
                        <a:buNone/>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r>
                        <a:rPr lang="en-US" sz="900" dirty="0" smtClean="0"/>
                        <a:t>We </a:t>
                      </a:r>
                      <a:r>
                        <a:rPr lang="en-US" sz="900" dirty="0" err="1" smtClean="0"/>
                        <a:t>criticise</a:t>
                      </a:r>
                      <a:r>
                        <a:rPr lang="en-US" sz="900" dirty="0" smtClean="0"/>
                        <a:t> your practice </a:t>
                      </a:r>
                    </a:p>
                    <a:p>
                      <a:pPr marL="0" indent="0">
                        <a:buFont typeface="Arial" panose="020B0604020202020204" pitchFamily="34" charset="0"/>
                        <a:buNone/>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r>
                        <a:rPr lang="en-US" sz="900" dirty="0" smtClean="0"/>
                        <a:t>We interfere with treatment</a:t>
                      </a:r>
                    </a:p>
                    <a:p>
                      <a:pPr marL="0" indent="0">
                        <a:buFont typeface="Arial" panose="020B0604020202020204" pitchFamily="34" charset="0"/>
                        <a:buNone/>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r>
                        <a:rPr lang="en-US" sz="900" dirty="0" smtClean="0"/>
                        <a:t>We give advice and opinions </a:t>
                      </a:r>
                    </a:p>
                    <a:p>
                      <a:pPr marL="0" indent="0">
                        <a:buFont typeface="Arial" panose="020B0604020202020204" pitchFamily="34" charset="0"/>
                        <a:buNone/>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endParaRPr lang="en-US" sz="900" dirty="0" smtClean="0"/>
                    </a:p>
                    <a:p>
                      <a:pPr marL="285750" indent="-285750">
                        <a:buFont typeface="Arial" panose="020B0604020202020204" pitchFamily="34" charset="0"/>
                        <a:buChar char="•"/>
                        <a:defRPr/>
                      </a:pPr>
                      <a:r>
                        <a:rPr lang="en-US" sz="900" dirty="0" smtClean="0"/>
                        <a:t>We always make complaints and raise unnecessary</a:t>
                      </a:r>
                      <a:r>
                        <a:rPr lang="en-US" sz="900" baseline="0" dirty="0" smtClean="0"/>
                        <a:t> safeguard alerts</a:t>
                      </a:r>
                    </a:p>
                    <a:p>
                      <a:pPr marL="285750" indent="-285750">
                        <a:buFont typeface="Arial" panose="020B0604020202020204" pitchFamily="34" charset="0"/>
                        <a:buChar char="•"/>
                        <a:defRPr/>
                      </a:pPr>
                      <a:endParaRPr lang="en-US" sz="900" baseline="0" dirty="0" smtClean="0"/>
                    </a:p>
                    <a:p>
                      <a:endParaRPr lang="en-GB" sz="1400" dirty="0"/>
                    </a:p>
                  </a:txBody>
                  <a:tcPr marT="34290" marB="34290"/>
                </a:tc>
                <a:tc>
                  <a:txBody>
                    <a:bodyPr/>
                    <a:lstStyle/>
                    <a:p>
                      <a:pPr marL="285750" indent="-285750">
                        <a:buFont typeface="Arial" panose="020B0604020202020204" pitchFamily="34" charset="0"/>
                        <a:buChar char="•"/>
                      </a:pPr>
                      <a:r>
                        <a:rPr lang="en-GB" sz="800" dirty="0" smtClean="0"/>
                        <a:t>Advocates</a:t>
                      </a:r>
                      <a:r>
                        <a:rPr lang="en-GB" sz="800" baseline="0" dirty="0" smtClean="0"/>
                        <a:t> come from various educational backgrounds, including nursing, psychology, law and social work. We also have to complete a UK National Advocacy Qualification (NAQ</a:t>
                      </a:r>
                      <a:r>
                        <a:rPr lang="en-GB" sz="800" baseline="0" dirty="0" smtClean="0"/>
                        <a:t>).</a:t>
                      </a:r>
                    </a:p>
                    <a:p>
                      <a:pPr marL="285750" indent="-285750">
                        <a:buFont typeface="Arial" panose="020B0604020202020204" pitchFamily="34" charset="0"/>
                        <a:buChar char="•"/>
                      </a:pPr>
                      <a:endParaRPr lang="en-GB" sz="800" baseline="0" dirty="0" smtClean="0"/>
                    </a:p>
                    <a:p>
                      <a:pPr marL="285750" indent="-285750">
                        <a:buFont typeface="Arial" panose="020B0604020202020204" pitchFamily="34" charset="0"/>
                        <a:buChar char="•"/>
                      </a:pPr>
                      <a:endParaRPr lang="en-GB" sz="800" baseline="0" dirty="0" smtClean="0"/>
                    </a:p>
                    <a:p>
                      <a:pPr marL="285750" indent="-285750">
                        <a:buFont typeface="Arial" panose="020B0604020202020204" pitchFamily="34" charset="0"/>
                        <a:buChar char="•"/>
                      </a:pPr>
                      <a:r>
                        <a:rPr lang="en-GB" sz="800" baseline="0" dirty="0" smtClean="0"/>
                        <a:t>We are not in a clinical role, and hence never comment on clinical decisions. However, we encourage patients to ask questions regarding these decisions if they’re unsure.</a:t>
                      </a:r>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r>
                        <a:rPr lang="en-GB" sz="800" dirty="0" smtClean="0"/>
                        <a:t>We</a:t>
                      </a:r>
                      <a:r>
                        <a:rPr lang="en-GB" sz="800" baseline="0" dirty="0" smtClean="0"/>
                        <a:t> never interfere with treatment and inform patients that treatment takes priority over advocacy, </a:t>
                      </a:r>
                      <a:r>
                        <a:rPr lang="en-GB" sz="800" baseline="0" dirty="0" err="1" smtClean="0"/>
                        <a:t>eg</a:t>
                      </a:r>
                      <a:r>
                        <a:rPr lang="en-GB" sz="800" baseline="0" dirty="0" smtClean="0"/>
                        <a:t>, we never hold advocacy sessions during meal/supervision </a:t>
                      </a:r>
                      <a:r>
                        <a:rPr lang="en-GB" sz="800" baseline="0" dirty="0" smtClean="0"/>
                        <a:t>times.</a:t>
                      </a:r>
                      <a:endParaRPr lang="en-GB" sz="800" baseline="0" dirty="0" smtClean="0"/>
                    </a:p>
                    <a:p>
                      <a:pPr marL="285750" indent="-285750">
                        <a:buFont typeface="Arial" panose="020B0604020202020204" pitchFamily="34" charset="0"/>
                        <a:buChar char="•"/>
                      </a:pPr>
                      <a:endParaRPr lang="en-GB" sz="800" baseline="0" dirty="0" smtClean="0"/>
                    </a:p>
                    <a:p>
                      <a:pPr marL="285750" indent="-285750">
                        <a:buFont typeface="Arial" panose="020B0604020202020204" pitchFamily="34" charset="0"/>
                        <a:buChar char="•"/>
                      </a:pPr>
                      <a:endParaRPr lang="en-GB" sz="800" baseline="0" dirty="0" smtClean="0"/>
                    </a:p>
                    <a:p>
                      <a:pPr marL="285750" indent="-285750">
                        <a:buFont typeface="Arial" panose="020B0604020202020204" pitchFamily="34" charset="0"/>
                        <a:buChar char="•"/>
                      </a:pPr>
                      <a:r>
                        <a:rPr lang="en-GB" sz="800" baseline="0" dirty="0" smtClean="0"/>
                        <a:t>We never advise; we inform. We also do not give opinions even if asked, as stipulated in Advocacy Charter (2002); we instead signpost them to their clinical team for </a:t>
                      </a:r>
                      <a:r>
                        <a:rPr lang="en-GB" sz="800" baseline="0" dirty="0" smtClean="0"/>
                        <a:t>medical advice and </a:t>
                      </a:r>
                      <a:r>
                        <a:rPr lang="en-GB" sz="800" baseline="0" dirty="0" smtClean="0"/>
                        <a:t>opinions. </a:t>
                      </a:r>
                      <a:endParaRPr lang="en-GB" sz="800" baseline="0" dirty="0" smtClean="0"/>
                    </a:p>
                    <a:p>
                      <a:pPr marL="285750" indent="-285750">
                        <a:buFont typeface="Arial" panose="020B0604020202020204" pitchFamily="34" charset="0"/>
                        <a:buChar char="•"/>
                      </a:pPr>
                      <a:endParaRPr lang="en-GB" sz="800" baseline="0" dirty="0" smtClean="0"/>
                    </a:p>
                    <a:p>
                      <a:pPr marL="285750" indent="-285750">
                        <a:buFont typeface="Arial" panose="020B0604020202020204" pitchFamily="34" charset="0"/>
                        <a:buChar char="•"/>
                      </a:pPr>
                      <a:endParaRPr lang="en-GB" sz="800" baseline="0" dirty="0" smtClean="0"/>
                    </a:p>
                    <a:p>
                      <a:pPr marL="285750" indent="-285750">
                        <a:buFont typeface="Arial" panose="020B0604020202020204" pitchFamily="34" charset="0"/>
                        <a:buChar char="•"/>
                      </a:pPr>
                      <a:r>
                        <a:rPr lang="en-GB" sz="800" baseline="0" dirty="0" smtClean="0"/>
                        <a:t>Complaints and safeguard alerts are always a last resort if a patient feels unsafe or have not been listened to, if we observe something that we feel  needs a second opinion</a:t>
                      </a:r>
                      <a:r>
                        <a:rPr lang="en-GB" sz="800" baseline="0" dirty="0" smtClean="0"/>
                        <a:t>. We also aim to seek patient’s consent under section 42 of the Care Act before raising an alert.</a:t>
                      </a:r>
                      <a:endParaRPr lang="en-GB" sz="800" baseline="0" dirty="0" smtClean="0"/>
                    </a:p>
                    <a:p>
                      <a:pPr marL="285750" indent="-285750">
                        <a:buFont typeface="Arial" panose="020B0604020202020204" pitchFamily="34" charset="0"/>
                        <a:buChar char="•"/>
                      </a:pPr>
                      <a:endParaRPr lang="en-GB" sz="800" baseline="0" dirty="0" smtClean="0"/>
                    </a:p>
                  </a:txBody>
                  <a:tcPr marT="34290" marB="34290"/>
                </a:tc>
              </a:tr>
            </a:tbl>
          </a:graphicData>
        </a:graphic>
      </p:graphicFrame>
      <p:sp>
        <p:nvSpPr>
          <p:cNvPr id="7" name="Rectangle 6"/>
          <p:cNvSpPr/>
          <p:nvPr/>
        </p:nvSpPr>
        <p:spPr>
          <a:xfrm>
            <a:off x="1653063" y="1144462"/>
            <a:ext cx="5681762" cy="369332"/>
          </a:xfrm>
          <a:prstGeom prst="rect">
            <a:avLst/>
          </a:prstGeom>
        </p:spPr>
        <p:txBody>
          <a:bodyPr wrap="square">
            <a:spAutoFit/>
          </a:bodyPr>
          <a:lstStyle/>
          <a:p>
            <a:pPr algn="ctr">
              <a:buFont typeface="Wingdings 2" pitchFamily="18" charset="2"/>
              <a:buNone/>
              <a:defRPr/>
            </a:pPr>
            <a:r>
              <a:rPr lang="en-US" b="1" dirty="0" smtClean="0"/>
              <a:t>Myths about advocacy</a:t>
            </a:r>
            <a:endParaRPr lang="en-US" b="1" dirty="0"/>
          </a:p>
        </p:txBody>
      </p:sp>
    </p:spTree>
    <p:extLst>
      <p:ext uri="{BB962C8B-B14F-4D97-AF65-F5344CB8AC3E}">
        <p14:creationId xmlns:p14="http://schemas.microsoft.com/office/powerpoint/2010/main" val="2604709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graphicFrame>
        <p:nvGraphicFramePr>
          <p:cNvPr id="6" name="Table 5"/>
          <p:cNvGraphicFramePr>
            <a:graphicFrameLocks noGrp="1"/>
          </p:cNvGraphicFramePr>
          <p:nvPr>
            <p:extLst>
              <p:ext uri="{D42A27DB-BD31-4B8C-83A1-F6EECF244321}">
                <p14:modId xmlns:p14="http://schemas.microsoft.com/office/powerpoint/2010/main" val="851248537"/>
              </p:ext>
            </p:extLst>
          </p:nvPr>
        </p:nvGraphicFramePr>
        <p:xfrm>
          <a:off x="539552" y="1869673"/>
          <a:ext cx="8064896" cy="1554747"/>
        </p:xfrm>
        <a:graphic>
          <a:graphicData uri="http://schemas.openxmlformats.org/drawingml/2006/table">
            <a:tbl>
              <a:tblPr firstRow="1" bandRow="1">
                <a:tableStyleId>{93296810-A885-4BE3-A3E7-6D5BEEA58F35}</a:tableStyleId>
              </a:tblPr>
              <a:tblGrid>
                <a:gridCol w="4032448"/>
                <a:gridCol w="4032448"/>
              </a:tblGrid>
              <a:tr h="221358">
                <a:tc>
                  <a:txBody>
                    <a:bodyPr/>
                    <a:lstStyle/>
                    <a:p>
                      <a:r>
                        <a:rPr lang="en-GB" sz="1400" dirty="0" smtClean="0"/>
                        <a:t>Myths</a:t>
                      </a:r>
                      <a:r>
                        <a:rPr lang="en-GB" sz="1400" baseline="0" dirty="0" smtClean="0"/>
                        <a:t> </a:t>
                      </a:r>
                      <a:endParaRPr lang="en-GB" sz="1400" dirty="0"/>
                    </a:p>
                  </a:txBody>
                  <a:tcPr marT="34290" marB="34290"/>
                </a:tc>
                <a:tc>
                  <a:txBody>
                    <a:bodyPr/>
                    <a:lstStyle/>
                    <a:p>
                      <a:r>
                        <a:rPr lang="en-GB" sz="1400" dirty="0" smtClean="0"/>
                        <a:t>Facts</a:t>
                      </a:r>
                    </a:p>
                  </a:txBody>
                  <a:tcPr marT="34290" marB="34290"/>
                </a:tc>
              </a:tr>
              <a:tr h="1272807">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t>We </a:t>
                      </a:r>
                      <a:r>
                        <a:rPr lang="en-US" sz="900" baseline="0" dirty="0" smtClean="0"/>
                        <a:t>are obliged to discuss complaints and safeguard issues with clinical teams </a:t>
                      </a:r>
                      <a:r>
                        <a:rPr lang="en-US" sz="900" i="1" baseline="0" dirty="0" smtClean="0"/>
                        <a:t>before</a:t>
                      </a:r>
                      <a:r>
                        <a:rPr lang="en-US" sz="900" baseline="0" dirty="0" smtClean="0"/>
                        <a:t> raising them. </a:t>
                      </a:r>
                    </a:p>
                    <a:p>
                      <a:pPr marL="285750" indent="-285750">
                        <a:buFont typeface="Arial" panose="020B0604020202020204" pitchFamily="34" charset="0"/>
                        <a:buChar char="•"/>
                        <a:defRPr/>
                      </a:pPr>
                      <a:endParaRPr lang="en-US" sz="900" dirty="0" smtClean="0"/>
                    </a:p>
                    <a:p>
                      <a:endParaRPr lang="en-GB" sz="1400" dirty="0"/>
                    </a:p>
                  </a:txBody>
                  <a:tcPr marT="34290" marB="3429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aseline="0" dirty="0" smtClean="0"/>
                        <a:t>It </a:t>
                      </a:r>
                      <a:r>
                        <a:rPr lang="en-GB" sz="800" baseline="0" dirty="0" smtClean="0"/>
                        <a:t>is part of our role to raise safeguard alerts on a regular </a:t>
                      </a:r>
                      <a:r>
                        <a:rPr lang="en-GB" sz="800" baseline="0" dirty="0" smtClean="0"/>
                        <a:t>basis. This </a:t>
                      </a:r>
                      <a:r>
                        <a:rPr lang="en-GB" sz="800" baseline="0" dirty="0" smtClean="0"/>
                        <a:t>is simply procedure and not for persecutory </a:t>
                      </a:r>
                      <a:r>
                        <a:rPr lang="en-GB" sz="800" baseline="0" dirty="0" smtClean="0"/>
                        <a:t>purposes. </a:t>
                      </a:r>
                      <a:r>
                        <a:rPr lang="en-GB" sz="800" dirty="0" smtClean="0"/>
                        <a:t>The</a:t>
                      </a:r>
                      <a:r>
                        <a:rPr lang="en-GB" sz="800" baseline="0" dirty="0" smtClean="0"/>
                        <a:t> </a:t>
                      </a:r>
                      <a:r>
                        <a:rPr lang="en-GB" sz="800" baseline="0" dirty="0" smtClean="0"/>
                        <a:t>most important part of our role as advocates is to maintain our independence and confidentiality. We therefore do not discuss complaints and safeguards with you unless requested by the patient. We will, however, inform you where possible when a safeguard alert has been raised.</a:t>
                      </a:r>
                      <a:endParaRPr lang="en-GB" sz="800" dirty="0"/>
                    </a:p>
                  </a:txBody>
                  <a:tcPr marT="34290" marB="34290"/>
                </a:tc>
              </a:tr>
            </a:tbl>
          </a:graphicData>
        </a:graphic>
      </p:graphicFrame>
      <p:sp>
        <p:nvSpPr>
          <p:cNvPr id="7" name="Rectangle 6"/>
          <p:cNvSpPr/>
          <p:nvPr/>
        </p:nvSpPr>
        <p:spPr>
          <a:xfrm>
            <a:off x="1653063" y="1144462"/>
            <a:ext cx="5681762" cy="369332"/>
          </a:xfrm>
          <a:prstGeom prst="rect">
            <a:avLst/>
          </a:prstGeom>
        </p:spPr>
        <p:txBody>
          <a:bodyPr wrap="square">
            <a:spAutoFit/>
          </a:bodyPr>
          <a:lstStyle/>
          <a:p>
            <a:pPr algn="ctr">
              <a:buFont typeface="Wingdings 2" pitchFamily="18" charset="2"/>
              <a:buNone/>
              <a:defRPr/>
            </a:pPr>
            <a:r>
              <a:rPr lang="en-US" b="1" dirty="0" smtClean="0"/>
              <a:t>Myths about advocacy</a:t>
            </a:r>
            <a:endParaRPr lang="en-US" b="1" dirty="0"/>
          </a:p>
        </p:txBody>
      </p:sp>
    </p:spTree>
    <p:extLst>
      <p:ext uri="{BB962C8B-B14F-4D97-AF65-F5344CB8AC3E}">
        <p14:creationId xmlns:p14="http://schemas.microsoft.com/office/powerpoint/2010/main" val="1359649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35646"/>
            <a:ext cx="8229600" cy="1641630"/>
          </a:xfrm>
        </p:spPr>
        <p:txBody>
          <a:bodyPr/>
          <a:lstStyle/>
          <a:p>
            <a:pPr eaLnBrk="1" hangingPunct="1">
              <a:buFont typeface="Wingdings 2" pitchFamily="18" charset="2"/>
              <a:buNone/>
              <a:defRPr/>
            </a:pPr>
            <a:endParaRPr lang="en-GB" sz="4000" b="1" dirty="0" smtClean="0">
              <a:solidFill>
                <a:schemeClr val="tx1">
                  <a:lumMod val="85000"/>
                  <a:lumOff val="15000"/>
                </a:schemeClr>
              </a:solidFill>
              <a:latin typeface="Tahoma" pitchFamily="34" charset="0"/>
              <a:ea typeface="Tahoma" pitchFamily="34" charset="0"/>
              <a:cs typeface="Tahoma" pitchFamily="34" charset="0"/>
            </a:endParaRPr>
          </a:p>
          <a:p>
            <a:pPr algn="ctr" eaLnBrk="1" hangingPunct="1">
              <a:buFont typeface="Wingdings 2" pitchFamily="18" charset="2"/>
              <a:buNone/>
              <a:defRPr/>
            </a:pPr>
            <a:r>
              <a:rPr lang="en-GB" sz="4000" b="1" dirty="0" smtClean="0">
                <a:solidFill>
                  <a:schemeClr val="tx1">
                    <a:lumMod val="85000"/>
                    <a:lumOff val="15000"/>
                  </a:schemeClr>
                </a:solidFill>
                <a:ea typeface="Tahoma" pitchFamily="34" charset="0"/>
                <a:cs typeface="Tahoma" pitchFamily="34" charset="0"/>
              </a:rPr>
              <a:t>Patient s</a:t>
            </a:r>
            <a:r>
              <a:rPr lang="en-GB" sz="4000" b="1" dirty="0" smtClean="0">
                <a:solidFill>
                  <a:schemeClr val="tx1">
                    <a:lumMod val="85000"/>
                    <a:lumOff val="15000"/>
                  </a:schemeClr>
                </a:solidFill>
                <a:ea typeface="Tahoma" pitchFamily="34" charset="0"/>
                <a:cs typeface="Tahoma" pitchFamily="34" charset="0"/>
              </a:rPr>
              <a:t>urvey</a:t>
            </a:r>
            <a:endParaRPr lang="en-GB" sz="4000" b="1" dirty="0" smtClean="0">
              <a:solidFill>
                <a:schemeClr val="tx1">
                  <a:lumMod val="85000"/>
                  <a:lumOff val="15000"/>
                </a:schemeClr>
              </a:solidFill>
              <a:ea typeface="Tahoma" pitchFamily="34" charset="0"/>
              <a:cs typeface="Tahoma" pitchFamily="34" charset="0"/>
            </a:endParaRPr>
          </a:p>
          <a:p>
            <a:pPr eaLnBrk="1" hangingPunct="1">
              <a:buFont typeface="Wingdings 2" pitchFamily="18" charset="2"/>
              <a:buNone/>
              <a:defRPr/>
            </a:pPr>
            <a:endParaRPr lang="en-GB" sz="1800" dirty="0">
              <a:solidFill>
                <a:schemeClr val="accent6">
                  <a:lumMod val="75000"/>
                </a:schemeClr>
              </a:solidFill>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4210576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buNone/>
            </a:pPr>
            <a:r>
              <a:rPr lang="en-GB" sz="1900" b="1" dirty="0" smtClean="0">
                <a:ea typeface="Tahoma" pitchFamily="34" charset="0"/>
                <a:cs typeface="Tahoma" pitchFamily="34" charset="0"/>
              </a:rPr>
              <a:t>Survey method </a:t>
            </a:r>
            <a:endParaRPr lang="en-GB" sz="1900" b="1" dirty="0" smtClean="0">
              <a:ea typeface="Tahoma" pitchFamily="34" charset="0"/>
              <a:cs typeface="Tahoma" pitchFamily="34" charset="0"/>
            </a:endParaRPr>
          </a:p>
          <a:p>
            <a:pPr>
              <a:buNone/>
            </a:pPr>
            <a:endParaRPr lang="en-GB" sz="1200" b="1" dirty="0" smtClean="0">
              <a:ea typeface="Tahoma" pitchFamily="34" charset="0"/>
              <a:cs typeface="Tahoma" pitchFamily="34" charset="0"/>
            </a:endParaRPr>
          </a:p>
          <a:p>
            <a:pPr>
              <a:buNone/>
            </a:pPr>
            <a:r>
              <a:rPr lang="en-GB" sz="1200" b="1" dirty="0" smtClean="0">
                <a:ea typeface="Tahoma" pitchFamily="34" charset="0"/>
                <a:cs typeface="Tahoma" pitchFamily="34" charset="0"/>
              </a:rPr>
              <a:t>Fitness for purpose</a:t>
            </a:r>
          </a:p>
          <a:p>
            <a:pPr>
              <a:buNone/>
            </a:pPr>
            <a:r>
              <a:rPr lang="en-GB" sz="1200" dirty="0" smtClean="0">
                <a:ea typeface="Tahoma" pitchFamily="34" charset="0"/>
                <a:cs typeface="Tahoma" pitchFamily="34" charset="0"/>
              </a:rPr>
              <a:t>	To understand the impact of advocacy on patients in specialist units receiving treatment for eating disorders. </a:t>
            </a:r>
          </a:p>
          <a:p>
            <a:pPr>
              <a:buNone/>
            </a:pPr>
            <a:endParaRPr lang="en-GB" sz="1200" b="1" dirty="0" smtClean="0">
              <a:ea typeface="Tahoma" pitchFamily="34" charset="0"/>
              <a:cs typeface="Tahoma" pitchFamily="34" charset="0"/>
            </a:endParaRPr>
          </a:p>
          <a:p>
            <a:pPr>
              <a:buNone/>
            </a:pPr>
            <a:r>
              <a:rPr lang="en-GB" sz="1200" b="1" dirty="0" smtClean="0">
                <a:ea typeface="Tahoma" pitchFamily="34" charset="0"/>
                <a:cs typeface="Tahoma" pitchFamily="34" charset="0"/>
              </a:rPr>
              <a:t>Methodology </a:t>
            </a:r>
            <a:endParaRPr lang="en-GB" sz="1200" b="1" dirty="0">
              <a:ea typeface="Tahoma" pitchFamily="34" charset="0"/>
              <a:cs typeface="Tahoma" pitchFamily="34" charset="0"/>
            </a:endParaRPr>
          </a:p>
          <a:p>
            <a:pPr>
              <a:buNone/>
            </a:pPr>
            <a:r>
              <a:rPr lang="en-GB" sz="1200" dirty="0" smtClean="0">
                <a:ea typeface="Tahoma" pitchFamily="34" charset="0"/>
                <a:cs typeface="Tahoma" pitchFamily="34" charset="0"/>
              </a:rPr>
              <a:t>	The following </a:t>
            </a:r>
            <a:r>
              <a:rPr lang="en-GB" sz="1200" dirty="0" smtClean="0">
                <a:ea typeface="Tahoma" pitchFamily="34" charset="0"/>
                <a:cs typeface="Tahoma" pitchFamily="34" charset="0"/>
              </a:rPr>
              <a:t>survey </a:t>
            </a:r>
            <a:r>
              <a:rPr lang="en-GB" sz="1200" dirty="0" smtClean="0">
                <a:ea typeface="Tahoma" pitchFamily="34" charset="0"/>
                <a:cs typeface="Tahoma" pitchFamily="34" charset="0"/>
              </a:rPr>
              <a:t>was conducted at Vincent Square Eating Disorder Service, Great Ormond Street Hospital (Mildred Creek Unit), </a:t>
            </a:r>
            <a:r>
              <a:rPr lang="en-GB" sz="1200" dirty="0" err="1" smtClean="0">
                <a:ea typeface="Tahoma" pitchFamily="34" charset="0"/>
                <a:cs typeface="Tahoma" pitchFamily="34" charset="0"/>
              </a:rPr>
              <a:t>Collingham</a:t>
            </a:r>
            <a:r>
              <a:rPr lang="en-GB" sz="1200" dirty="0" smtClean="0">
                <a:ea typeface="Tahoma" pitchFamily="34" charset="0"/>
                <a:cs typeface="Tahoma" pitchFamily="34" charset="0"/>
              </a:rPr>
              <a:t> Child and Family Service, and Ealing Forensic Services. 10 </a:t>
            </a:r>
            <a:r>
              <a:rPr lang="en-GB" sz="1200" dirty="0" smtClean="0">
                <a:ea typeface="Tahoma" pitchFamily="34" charset="0"/>
                <a:cs typeface="Tahoma" pitchFamily="34" charset="0"/>
              </a:rPr>
              <a:t>patients using </a:t>
            </a:r>
            <a:r>
              <a:rPr lang="en-GB" sz="1200" dirty="0">
                <a:ea typeface="Tahoma" pitchFamily="34" charset="0"/>
                <a:cs typeface="Tahoma" pitchFamily="34" charset="0"/>
              </a:rPr>
              <a:t>our </a:t>
            </a:r>
            <a:r>
              <a:rPr lang="en-GB" sz="1200" dirty="0" smtClean="0">
                <a:ea typeface="Tahoma" pitchFamily="34" charset="0"/>
                <a:cs typeface="Tahoma" pitchFamily="34" charset="0"/>
              </a:rPr>
              <a:t>service </a:t>
            </a:r>
            <a:r>
              <a:rPr lang="en-GB" sz="1200" dirty="0" smtClean="0">
                <a:ea typeface="Tahoma" pitchFamily="34" charset="0"/>
                <a:cs typeface="Tahoma" pitchFamily="34" charset="0"/>
              </a:rPr>
              <a:t>(formal and informal) </a:t>
            </a:r>
            <a:r>
              <a:rPr lang="en-GB" sz="1200" dirty="0" smtClean="0">
                <a:ea typeface="Tahoma" pitchFamily="34" charset="0"/>
                <a:cs typeface="Tahoma" pitchFamily="34" charset="0"/>
              </a:rPr>
              <a:t>were </a:t>
            </a:r>
            <a:r>
              <a:rPr lang="en-GB" sz="1200" dirty="0" smtClean="0">
                <a:ea typeface="Tahoma" pitchFamily="34" charset="0"/>
                <a:cs typeface="Tahoma" pitchFamily="34" charset="0"/>
              </a:rPr>
              <a:t>randomly selected </a:t>
            </a:r>
            <a:r>
              <a:rPr lang="en-GB" sz="1200" dirty="0" smtClean="0">
                <a:ea typeface="Tahoma" pitchFamily="34" charset="0"/>
                <a:cs typeface="Tahoma" pitchFamily="34" charset="0"/>
              </a:rPr>
              <a:t>and asked to fill out an anonymous questionnaire </a:t>
            </a:r>
            <a:r>
              <a:rPr lang="en-GB" sz="1200" dirty="0" smtClean="0">
                <a:ea typeface="Tahoma" pitchFamily="34" charset="0"/>
                <a:cs typeface="Tahoma" pitchFamily="34" charset="0"/>
              </a:rPr>
              <a:t>across these services. </a:t>
            </a:r>
          </a:p>
          <a:p>
            <a:pPr>
              <a:buNone/>
            </a:pPr>
            <a:endParaRPr lang="en-GB" sz="1200" dirty="0">
              <a:ea typeface="Tahoma" pitchFamily="34" charset="0"/>
              <a:cs typeface="Tahoma" pitchFamily="34" charset="0"/>
            </a:endParaRPr>
          </a:p>
          <a:p>
            <a:pPr>
              <a:buNone/>
            </a:pPr>
            <a:r>
              <a:rPr lang="en-GB" sz="1200" b="1" dirty="0" smtClean="0">
                <a:ea typeface="Tahoma" pitchFamily="34" charset="0"/>
                <a:cs typeface="Tahoma" pitchFamily="34" charset="0"/>
              </a:rPr>
              <a:t>Ethics</a:t>
            </a:r>
            <a:endParaRPr lang="en-GB" sz="1200" b="1" dirty="0">
              <a:ea typeface="Tahoma" pitchFamily="34" charset="0"/>
              <a:cs typeface="Tahoma" pitchFamily="34" charset="0"/>
            </a:endParaRPr>
          </a:p>
          <a:p>
            <a:pPr>
              <a:buNone/>
            </a:pPr>
            <a:r>
              <a:rPr lang="en-GB" sz="1200" dirty="0" smtClean="0">
                <a:ea typeface="Tahoma" pitchFamily="34" charset="0"/>
                <a:cs typeface="Tahoma" pitchFamily="34" charset="0"/>
              </a:rPr>
              <a:t> </a:t>
            </a:r>
            <a:r>
              <a:rPr lang="en-GB" sz="1200" dirty="0">
                <a:ea typeface="Tahoma" pitchFamily="34" charset="0"/>
                <a:cs typeface="Tahoma" pitchFamily="34" charset="0"/>
              </a:rPr>
              <a:t>	</a:t>
            </a:r>
            <a:r>
              <a:rPr lang="en-GB" sz="1200" dirty="0" smtClean="0">
                <a:ea typeface="Tahoma" pitchFamily="34" charset="0"/>
                <a:cs typeface="Tahoma" pitchFamily="34" charset="0"/>
              </a:rPr>
              <a:t>Each patient was given an identical sheet with four questions to answer, and were asked to hand them back to the advocate in an unmarked envelope provided. Only once all envelopes were collected across all services, they were opened and the results were analysed. All patients consented to </a:t>
            </a:r>
            <a:r>
              <a:rPr lang="en-GB" sz="1200" dirty="0" smtClean="0">
                <a:ea typeface="Tahoma" pitchFamily="34" charset="0"/>
                <a:cs typeface="Tahoma" pitchFamily="34" charset="0"/>
              </a:rPr>
              <a:t>completing the survey </a:t>
            </a:r>
            <a:r>
              <a:rPr lang="en-GB" sz="1200" dirty="0" smtClean="0">
                <a:ea typeface="Tahoma" pitchFamily="34" charset="0"/>
                <a:cs typeface="Tahoma" pitchFamily="34" charset="0"/>
              </a:rPr>
              <a:t>and </a:t>
            </a:r>
            <a:r>
              <a:rPr lang="en-GB" sz="1200" dirty="0" smtClean="0">
                <a:ea typeface="Tahoma" pitchFamily="34" charset="0"/>
                <a:cs typeface="Tahoma" pitchFamily="34" charset="0"/>
              </a:rPr>
              <a:t>were explained how </a:t>
            </a:r>
            <a:r>
              <a:rPr lang="en-GB" sz="1200" dirty="0" smtClean="0">
                <a:ea typeface="Tahoma" pitchFamily="34" charset="0"/>
                <a:cs typeface="Tahoma" pitchFamily="34" charset="0"/>
              </a:rPr>
              <a:t>answers </a:t>
            </a:r>
            <a:r>
              <a:rPr lang="en-GB" sz="1200" dirty="0" smtClean="0">
                <a:ea typeface="Tahoma" pitchFamily="34" charset="0"/>
                <a:cs typeface="Tahoma" pitchFamily="34" charset="0"/>
              </a:rPr>
              <a:t>would be used.</a:t>
            </a:r>
          </a:p>
          <a:p>
            <a:pPr>
              <a:buNone/>
            </a:pPr>
            <a:endParaRPr lang="en-GB" sz="1800" b="1" dirty="0">
              <a:ea typeface="Tahoma" pitchFamily="34" charset="0"/>
              <a:cs typeface="Tahoma" pitchFamily="34" charset="0"/>
            </a:endParaRPr>
          </a:p>
          <a:p>
            <a:pPr>
              <a:buNone/>
            </a:pPr>
            <a:endParaRPr lang="en-GB" sz="1800" b="1" dirty="0" smtClean="0">
              <a:ea typeface="Tahoma" pitchFamily="34" charset="0"/>
              <a:cs typeface="Tahoma" pitchFamily="34" charset="0"/>
            </a:endParaRPr>
          </a:p>
          <a:p>
            <a:pPr>
              <a:buNone/>
            </a:pPr>
            <a:endParaRPr lang="en-GB" sz="1800" b="1" dirty="0">
              <a:ea typeface="Tahoma" pitchFamily="34" charset="0"/>
              <a:cs typeface="Tahoma" pitchFamily="34" charset="0"/>
            </a:endParaRPr>
          </a:p>
          <a:p>
            <a:pPr>
              <a:buNone/>
            </a:pPr>
            <a:endParaRPr lang="en-GB" sz="1800" b="1" dirty="0" smtClean="0">
              <a:ea typeface="Tahoma" pitchFamily="34" charset="0"/>
              <a:cs typeface="Tahoma" pitchFamily="34" charset="0"/>
            </a:endParaRPr>
          </a:p>
          <a:p>
            <a:pPr>
              <a:buNone/>
            </a:pPr>
            <a:endParaRPr lang="en-GB" sz="1800" b="1" dirty="0">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1544547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ctr">
              <a:buNone/>
            </a:pPr>
            <a:r>
              <a:rPr lang="en-GB" sz="1900" b="1" dirty="0" smtClean="0">
                <a:ea typeface="Tahoma" pitchFamily="34" charset="0"/>
                <a:cs typeface="Tahoma" pitchFamily="34" charset="0"/>
              </a:rPr>
              <a:t>Survey questions</a:t>
            </a:r>
            <a:endParaRPr lang="en-GB" sz="1900" b="1" dirty="0" smtClean="0">
              <a:ea typeface="Tahoma" pitchFamily="34" charset="0"/>
              <a:cs typeface="Tahoma" pitchFamily="34" charset="0"/>
            </a:endParaRPr>
          </a:p>
          <a:p>
            <a:pPr algn="ctr">
              <a:buNone/>
            </a:pPr>
            <a:endParaRPr lang="en-GB" sz="1900" b="1" dirty="0" smtClean="0">
              <a:ea typeface="Tahoma" pitchFamily="34" charset="0"/>
              <a:cs typeface="Tahoma" pitchFamily="34" charset="0"/>
            </a:endParaRPr>
          </a:p>
          <a:p>
            <a:pPr>
              <a:buAutoNum type="arabicPeriod"/>
            </a:pPr>
            <a:r>
              <a:rPr lang="en-GB" sz="1600" dirty="0">
                <a:solidFill>
                  <a:schemeClr val="accent6">
                    <a:lumMod val="75000"/>
                  </a:schemeClr>
                </a:solidFill>
                <a:ea typeface="Tahoma" pitchFamily="34" charset="0"/>
                <a:cs typeface="Tahoma" pitchFamily="34" charset="0"/>
              </a:rPr>
              <a:t>What was your understanding of patient advocacy before you began working with an advocate</a:t>
            </a:r>
            <a:r>
              <a:rPr lang="en-GB" sz="1600" dirty="0" smtClean="0">
                <a:solidFill>
                  <a:schemeClr val="accent6">
                    <a:lumMod val="75000"/>
                  </a:schemeClr>
                </a:solidFill>
                <a:ea typeface="Tahoma" pitchFamily="34" charset="0"/>
                <a:cs typeface="Tahoma" pitchFamily="34" charset="0"/>
              </a:rPr>
              <a:t>?</a:t>
            </a:r>
            <a:endParaRPr lang="en-GB" sz="1600" dirty="0" smtClean="0">
              <a:ea typeface="Tahoma" pitchFamily="34" charset="0"/>
              <a:cs typeface="Tahoma" pitchFamily="34" charset="0"/>
            </a:endParaRPr>
          </a:p>
          <a:p>
            <a:pPr>
              <a:buAutoNum type="arabicPeriod"/>
            </a:pPr>
            <a:endParaRPr lang="en-GB" sz="1600" dirty="0">
              <a:solidFill>
                <a:schemeClr val="accent6">
                  <a:lumMod val="75000"/>
                </a:schemeClr>
              </a:solidFill>
              <a:ea typeface="Tahoma" pitchFamily="34" charset="0"/>
              <a:cs typeface="Tahoma" pitchFamily="34" charset="0"/>
            </a:endParaRPr>
          </a:p>
          <a:p>
            <a:pPr>
              <a:buAutoNum type="arabicPeriod"/>
            </a:pPr>
            <a:r>
              <a:rPr lang="en-GB" sz="1600" dirty="0">
                <a:solidFill>
                  <a:schemeClr val="accent6">
                    <a:lumMod val="75000"/>
                  </a:schemeClr>
                </a:solidFill>
                <a:ea typeface="Tahoma" pitchFamily="34" charset="0"/>
                <a:cs typeface="Tahoma" pitchFamily="34" charset="0"/>
              </a:rPr>
              <a:t>How did advocacy help throughout your admission? Was there anything that wasn’t helpful about </a:t>
            </a:r>
            <a:r>
              <a:rPr lang="en-GB" sz="1600" dirty="0" smtClean="0">
                <a:solidFill>
                  <a:schemeClr val="accent6">
                    <a:lumMod val="75000"/>
                  </a:schemeClr>
                </a:solidFill>
                <a:ea typeface="Tahoma" pitchFamily="34" charset="0"/>
                <a:cs typeface="Tahoma" pitchFamily="34" charset="0"/>
              </a:rPr>
              <a:t>advocacy?</a:t>
            </a:r>
          </a:p>
          <a:p>
            <a:pPr>
              <a:buAutoNum type="arabicPeriod"/>
            </a:pPr>
            <a:endParaRPr lang="en-GB" sz="1600" dirty="0">
              <a:solidFill>
                <a:schemeClr val="accent6">
                  <a:lumMod val="75000"/>
                </a:schemeClr>
              </a:solidFill>
              <a:ea typeface="Tahoma" pitchFamily="34" charset="0"/>
              <a:cs typeface="Tahoma" pitchFamily="34" charset="0"/>
            </a:endParaRPr>
          </a:p>
          <a:p>
            <a:pPr>
              <a:buAutoNum type="arabicPeriod"/>
            </a:pPr>
            <a:r>
              <a:rPr lang="en-GB" sz="1600" dirty="0" smtClean="0">
                <a:solidFill>
                  <a:schemeClr val="accent6">
                    <a:lumMod val="75000"/>
                  </a:schemeClr>
                </a:solidFill>
                <a:ea typeface="Tahoma" pitchFamily="34" charset="0"/>
                <a:cs typeface="Tahoma" pitchFamily="34" charset="0"/>
              </a:rPr>
              <a:t>What </a:t>
            </a:r>
            <a:r>
              <a:rPr lang="en-GB" sz="1600" dirty="0">
                <a:solidFill>
                  <a:schemeClr val="accent6">
                    <a:lumMod val="75000"/>
                  </a:schemeClr>
                </a:solidFill>
                <a:ea typeface="Tahoma" pitchFamily="34" charset="0"/>
                <a:cs typeface="Tahoma" pitchFamily="34" charset="0"/>
              </a:rPr>
              <a:t>are your thoughts on the importance of ‘independent’ advocacy, and do you think the ‘independence’ had any contribution to the effectiveness of engaging with your treatment team</a:t>
            </a:r>
            <a:r>
              <a:rPr lang="en-GB" sz="1600" dirty="0" smtClean="0">
                <a:solidFill>
                  <a:schemeClr val="accent6">
                    <a:lumMod val="75000"/>
                  </a:schemeClr>
                </a:solidFill>
                <a:ea typeface="Tahoma" pitchFamily="34" charset="0"/>
                <a:cs typeface="Tahoma" pitchFamily="34" charset="0"/>
              </a:rPr>
              <a:t>?</a:t>
            </a:r>
          </a:p>
          <a:p>
            <a:pPr>
              <a:buAutoNum type="arabicPeriod"/>
            </a:pPr>
            <a:endParaRPr lang="en-GB" sz="1600" dirty="0" smtClean="0">
              <a:solidFill>
                <a:schemeClr val="accent6">
                  <a:lumMod val="75000"/>
                </a:schemeClr>
              </a:solidFill>
              <a:ea typeface="Tahoma" pitchFamily="34" charset="0"/>
              <a:cs typeface="Tahoma" pitchFamily="34" charset="0"/>
            </a:endParaRPr>
          </a:p>
          <a:p>
            <a:pPr>
              <a:buFont typeface="Arial" pitchFamily="34" charset="0"/>
              <a:buAutoNum type="arabicPeriod"/>
            </a:pPr>
            <a:r>
              <a:rPr lang="en-GB" sz="1600" dirty="0">
                <a:solidFill>
                  <a:schemeClr val="accent6">
                    <a:lumMod val="75000"/>
                  </a:schemeClr>
                </a:solidFill>
                <a:ea typeface="Tahoma" pitchFamily="34" charset="0"/>
                <a:cs typeface="Tahoma" pitchFamily="34" charset="0"/>
              </a:rPr>
              <a:t>Do you think your admission would have been different if advocacy wasn’t available?</a:t>
            </a:r>
          </a:p>
          <a:p>
            <a:pPr>
              <a:buFont typeface="Arial" pitchFamily="34" charset="0"/>
              <a:buAutoNum type="arabicPeriod"/>
            </a:pPr>
            <a:endParaRPr lang="en-GB" sz="1400" dirty="0">
              <a:solidFill>
                <a:schemeClr val="accent6">
                  <a:lumMod val="75000"/>
                </a:schemeClr>
              </a:solidFill>
              <a:latin typeface="Tahoma" pitchFamily="34" charset="0"/>
              <a:ea typeface="Tahoma" pitchFamily="34" charset="0"/>
              <a:cs typeface="Tahoma" pitchFamily="34" charset="0"/>
            </a:endParaRPr>
          </a:p>
          <a:p>
            <a:pPr marL="457200" indent="-457200">
              <a:buFont typeface="+mj-lt"/>
              <a:buAutoNum type="arabicPeriod"/>
            </a:pPr>
            <a:endParaRPr lang="en-GB" sz="1900" b="1" dirty="0" smtClean="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3033158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00150"/>
            <a:ext cx="8229600" cy="3686175"/>
          </a:xfrm>
        </p:spPr>
        <p:txBody>
          <a:bodyPr>
            <a:normAutofit fontScale="70000" lnSpcReduction="20000"/>
          </a:bodyPr>
          <a:lstStyle/>
          <a:p>
            <a:pPr algn="ctr">
              <a:buNone/>
            </a:pPr>
            <a:r>
              <a:rPr lang="en-GB" sz="1900" b="1" dirty="0" smtClean="0">
                <a:ea typeface="Tahoma" pitchFamily="34" charset="0"/>
                <a:cs typeface="Tahoma" pitchFamily="34" charset="0"/>
              </a:rPr>
              <a:t>Presentation of findings</a:t>
            </a:r>
          </a:p>
          <a:p>
            <a:pPr algn="ctr">
              <a:buNone/>
            </a:pPr>
            <a:endParaRPr lang="en-GB" sz="1500" b="1" dirty="0" smtClean="0">
              <a:ea typeface="Tahoma" pitchFamily="34" charset="0"/>
              <a:cs typeface="Tahoma" pitchFamily="34" charset="0"/>
            </a:endParaRPr>
          </a:p>
          <a:p>
            <a:pPr>
              <a:buAutoNum type="arabicPeriod"/>
            </a:pPr>
            <a:r>
              <a:rPr lang="en-GB" sz="1500" dirty="0" smtClean="0">
                <a:solidFill>
                  <a:schemeClr val="accent6">
                    <a:lumMod val="75000"/>
                  </a:schemeClr>
                </a:solidFill>
                <a:ea typeface="Tahoma" pitchFamily="34" charset="0"/>
                <a:cs typeface="Tahoma" pitchFamily="34" charset="0"/>
              </a:rPr>
              <a:t>What was your understanding of patient advocacy before you began working with an advocate?</a:t>
            </a:r>
          </a:p>
          <a:p>
            <a:pPr marL="457200" lvl="1" indent="0">
              <a:buNone/>
            </a:pPr>
            <a:r>
              <a:rPr lang="en-GB" sz="1500" dirty="0">
                <a:ea typeface="Tahoma" pitchFamily="34" charset="0"/>
                <a:cs typeface="Tahoma" pitchFamily="34" charset="0"/>
              </a:rPr>
              <a:t>Overall patient understanding of advocacy at the beginning of their admission was </a:t>
            </a:r>
            <a:r>
              <a:rPr lang="en-GB" sz="1500" dirty="0" smtClean="0">
                <a:ea typeface="Tahoma" pitchFamily="34" charset="0"/>
                <a:cs typeface="Tahoma" pitchFamily="34" charset="0"/>
              </a:rPr>
              <a:t>generally </a:t>
            </a:r>
            <a:r>
              <a:rPr lang="en-GB" sz="1500" dirty="0">
                <a:ea typeface="Tahoma" pitchFamily="34" charset="0"/>
                <a:cs typeface="Tahoma" pitchFamily="34" charset="0"/>
              </a:rPr>
              <a:t>broad. </a:t>
            </a:r>
          </a:p>
          <a:p>
            <a:pPr lvl="1">
              <a:buAutoNum type="arabicPeriod"/>
            </a:pPr>
            <a:endParaRPr lang="en-GB" sz="1500" dirty="0" smtClean="0">
              <a:solidFill>
                <a:schemeClr val="accent6">
                  <a:lumMod val="75000"/>
                </a:schemeClr>
              </a:solidFill>
              <a:ea typeface="Tahoma" pitchFamily="34" charset="0"/>
              <a:cs typeface="Tahoma" pitchFamily="34" charset="0"/>
            </a:endParaRPr>
          </a:p>
          <a:p>
            <a:pPr>
              <a:buAutoNum type="arabicPeriod"/>
            </a:pPr>
            <a:endParaRPr lang="en-GB" sz="1500" dirty="0" smtClean="0">
              <a:solidFill>
                <a:schemeClr val="accent6">
                  <a:lumMod val="75000"/>
                </a:schemeClr>
              </a:solidFill>
              <a:ea typeface="Tahoma" pitchFamily="34" charset="0"/>
              <a:cs typeface="Tahoma" pitchFamily="34" charset="0"/>
            </a:endParaRPr>
          </a:p>
          <a:p>
            <a:pPr>
              <a:buAutoNum type="arabicPeriod"/>
            </a:pPr>
            <a:r>
              <a:rPr lang="en-GB" sz="1500" dirty="0" smtClean="0">
                <a:solidFill>
                  <a:schemeClr val="accent6">
                    <a:lumMod val="75000"/>
                  </a:schemeClr>
                </a:solidFill>
                <a:ea typeface="Tahoma" pitchFamily="34" charset="0"/>
                <a:cs typeface="Tahoma" pitchFamily="34" charset="0"/>
              </a:rPr>
              <a:t>How did advocacy help throughout your admission? Was there anything that wasn’t helpful about advocacy?</a:t>
            </a:r>
          </a:p>
          <a:p>
            <a:pPr marL="457200" lvl="1" indent="0">
              <a:buNone/>
            </a:pPr>
            <a:r>
              <a:rPr lang="en-GB" sz="1500" dirty="0" smtClean="0">
                <a:ea typeface="Tahoma" pitchFamily="34" charset="0"/>
                <a:cs typeface="Tahoma" pitchFamily="34" charset="0"/>
              </a:rPr>
              <a:t>Most </a:t>
            </a:r>
            <a:r>
              <a:rPr lang="en-GB" sz="1500" dirty="0">
                <a:ea typeface="Tahoma" pitchFamily="34" charset="0"/>
                <a:cs typeface="Tahoma" pitchFamily="34" charset="0"/>
              </a:rPr>
              <a:t>patients said advocacy was helpful during admission. These reasons varied. One patient said they did not find advocacy helpful. </a:t>
            </a:r>
          </a:p>
          <a:p>
            <a:pPr lvl="1">
              <a:buAutoNum type="arabicPeriod"/>
            </a:pPr>
            <a:endParaRPr lang="en-GB" sz="1500" dirty="0" smtClean="0">
              <a:solidFill>
                <a:schemeClr val="accent6">
                  <a:lumMod val="75000"/>
                </a:schemeClr>
              </a:solidFill>
              <a:ea typeface="Tahoma" pitchFamily="34" charset="0"/>
              <a:cs typeface="Tahoma" pitchFamily="34" charset="0"/>
            </a:endParaRPr>
          </a:p>
          <a:p>
            <a:pPr>
              <a:buAutoNum type="arabicPeriod"/>
            </a:pPr>
            <a:endParaRPr lang="en-GB" sz="1500" dirty="0" smtClean="0">
              <a:solidFill>
                <a:schemeClr val="accent6">
                  <a:lumMod val="75000"/>
                </a:schemeClr>
              </a:solidFill>
              <a:ea typeface="Tahoma" pitchFamily="34" charset="0"/>
              <a:cs typeface="Tahoma" pitchFamily="34" charset="0"/>
            </a:endParaRPr>
          </a:p>
          <a:p>
            <a:pPr>
              <a:buAutoNum type="arabicPeriod"/>
            </a:pPr>
            <a:r>
              <a:rPr lang="en-GB" sz="1500" dirty="0" smtClean="0">
                <a:solidFill>
                  <a:schemeClr val="accent6">
                    <a:lumMod val="75000"/>
                  </a:schemeClr>
                </a:solidFill>
                <a:ea typeface="Tahoma" pitchFamily="34" charset="0"/>
                <a:cs typeface="Tahoma" pitchFamily="34" charset="0"/>
              </a:rPr>
              <a:t>What are your thoughts on the importance of ‘independent’ advocacy, and do you think the ‘independence’ had any contribution to the effectiveness of engaging with your treatment team?</a:t>
            </a:r>
          </a:p>
          <a:p>
            <a:pPr marL="457200" lvl="1" indent="0">
              <a:buNone/>
            </a:pPr>
            <a:r>
              <a:rPr lang="en-GB" sz="1500" dirty="0">
                <a:ea typeface="Tahoma" pitchFamily="34" charset="0"/>
                <a:cs typeface="Tahoma" pitchFamily="34" charset="0"/>
              </a:rPr>
              <a:t>Patients said independence of the service ensured information </a:t>
            </a:r>
            <a:r>
              <a:rPr lang="en-GB" sz="1500" dirty="0" smtClean="0">
                <a:ea typeface="Tahoma" pitchFamily="34" charset="0"/>
                <a:cs typeface="Tahoma" pitchFamily="34" charset="0"/>
              </a:rPr>
              <a:t>provided by the advocate was objective and not based on medical opinions. </a:t>
            </a:r>
            <a:endParaRPr lang="en-GB" sz="1500" dirty="0">
              <a:ea typeface="Tahoma" pitchFamily="34" charset="0"/>
              <a:cs typeface="Tahoma" pitchFamily="34" charset="0"/>
            </a:endParaRPr>
          </a:p>
          <a:p>
            <a:pPr lvl="1">
              <a:buAutoNum type="arabicPeriod"/>
            </a:pPr>
            <a:endParaRPr lang="en-GB" sz="1500" dirty="0" smtClean="0">
              <a:solidFill>
                <a:schemeClr val="accent6">
                  <a:lumMod val="75000"/>
                </a:schemeClr>
              </a:solidFill>
              <a:ea typeface="Tahoma" pitchFamily="34" charset="0"/>
              <a:cs typeface="Tahoma" pitchFamily="34" charset="0"/>
            </a:endParaRPr>
          </a:p>
          <a:p>
            <a:pPr>
              <a:buAutoNum type="arabicPeriod"/>
            </a:pPr>
            <a:endParaRPr lang="en-GB" sz="1500" dirty="0" smtClean="0">
              <a:solidFill>
                <a:schemeClr val="accent6">
                  <a:lumMod val="75000"/>
                </a:schemeClr>
              </a:solidFill>
              <a:ea typeface="Tahoma" pitchFamily="34" charset="0"/>
              <a:cs typeface="Tahoma" pitchFamily="34" charset="0"/>
            </a:endParaRPr>
          </a:p>
          <a:p>
            <a:pPr>
              <a:buAutoNum type="arabicPeriod"/>
            </a:pPr>
            <a:r>
              <a:rPr lang="en-GB" sz="1500" dirty="0" smtClean="0">
                <a:solidFill>
                  <a:schemeClr val="accent6">
                    <a:lumMod val="75000"/>
                  </a:schemeClr>
                </a:solidFill>
                <a:ea typeface="Tahoma" pitchFamily="34" charset="0"/>
                <a:cs typeface="Tahoma" pitchFamily="34" charset="0"/>
              </a:rPr>
              <a:t>Do you think your admission would have been different if advocacy wasn’t available?</a:t>
            </a:r>
          </a:p>
          <a:p>
            <a:pPr marL="457200" lvl="1" indent="0">
              <a:buNone/>
            </a:pPr>
            <a:r>
              <a:rPr lang="en-GB" sz="1500" dirty="0">
                <a:ea typeface="Tahoma" pitchFamily="34" charset="0"/>
                <a:cs typeface="Tahoma" pitchFamily="34" charset="0"/>
              </a:rPr>
              <a:t>Every patient interviewed said not having access to advocacy would have negatively impacted their admission. </a:t>
            </a:r>
          </a:p>
          <a:p>
            <a:pPr lvl="1">
              <a:buAutoNum type="arabicPeriod"/>
            </a:pPr>
            <a:endParaRPr lang="en-GB" sz="1200" dirty="0">
              <a:solidFill>
                <a:schemeClr val="accent6">
                  <a:lumMod val="75000"/>
                </a:schemeClr>
              </a:solidFill>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1166938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GB" sz="1900" b="1" dirty="0" smtClean="0">
                <a:ea typeface="Tahoma" pitchFamily="34" charset="0"/>
                <a:cs typeface="Tahoma" pitchFamily="34" charset="0"/>
              </a:rPr>
              <a:t>Conclusion  </a:t>
            </a:r>
          </a:p>
          <a:p>
            <a:pPr>
              <a:buNone/>
            </a:pPr>
            <a:endParaRPr lang="en-GB" sz="1200" b="1" dirty="0" smtClean="0">
              <a:ea typeface="Tahoma" pitchFamily="34" charset="0"/>
              <a:cs typeface="Tahoma" pitchFamily="34" charset="0"/>
            </a:endParaRPr>
          </a:p>
          <a:p>
            <a:pPr>
              <a:buNone/>
            </a:pPr>
            <a:r>
              <a:rPr lang="en-GB" sz="1600" dirty="0" smtClean="0">
                <a:ea typeface="Tahoma" pitchFamily="34" charset="0"/>
                <a:cs typeface="Tahoma" pitchFamily="34" charset="0"/>
              </a:rPr>
              <a:t>	</a:t>
            </a:r>
            <a:r>
              <a:rPr lang="en-GB" sz="1600" dirty="0" smtClean="0">
                <a:ea typeface="Tahoma" pitchFamily="34" charset="0"/>
                <a:cs typeface="Tahoma" pitchFamily="34" charset="0"/>
              </a:rPr>
              <a:t>Our</a:t>
            </a:r>
            <a:r>
              <a:rPr lang="en-GB" sz="1600" dirty="0" smtClean="0">
                <a:ea typeface="Tahoma" pitchFamily="34" charset="0"/>
                <a:cs typeface="Tahoma" pitchFamily="34" charset="0"/>
              </a:rPr>
              <a:t> survey revealed </a:t>
            </a:r>
            <a:r>
              <a:rPr lang="en-GB" sz="1600" dirty="0" smtClean="0">
                <a:ea typeface="Tahoma" pitchFamily="34" charset="0"/>
                <a:cs typeface="Tahoma" pitchFamily="34" charset="0"/>
              </a:rPr>
              <a:t>patients treated for eating disorders benefited from </a:t>
            </a:r>
            <a:r>
              <a:rPr lang="en-GB" sz="1600" dirty="0" smtClean="0">
                <a:ea typeface="Tahoma" pitchFamily="34" charset="0"/>
                <a:cs typeface="Tahoma" pitchFamily="34" charset="0"/>
              </a:rPr>
              <a:t>advocacy in </a:t>
            </a:r>
            <a:r>
              <a:rPr lang="en-GB" sz="1600" dirty="0" smtClean="0">
                <a:ea typeface="Tahoma" pitchFamily="34" charset="0"/>
                <a:cs typeface="Tahoma" pitchFamily="34" charset="0"/>
              </a:rPr>
              <a:t>the following ways:</a:t>
            </a:r>
          </a:p>
          <a:p>
            <a:pPr>
              <a:buNone/>
            </a:pPr>
            <a:endParaRPr lang="en-GB" sz="1600" dirty="0" smtClean="0">
              <a:ea typeface="Tahoma" pitchFamily="34" charset="0"/>
              <a:cs typeface="Tahoma" pitchFamily="34" charset="0"/>
            </a:endParaRPr>
          </a:p>
          <a:p>
            <a:pPr lvl="1"/>
            <a:r>
              <a:rPr lang="en-GB" sz="1300" dirty="0" smtClean="0">
                <a:ea typeface="Tahoma" pitchFamily="34" charset="0"/>
                <a:cs typeface="Tahoma" pitchFamily="34" charset="0"/>
              </a:rPr>
              <a:t>It helped them to better understand their rights as formal or informal patients. </a:t>
            </a:r>
          </a:p>
          <a:p>
            <a:pPr lvl="1"/>
            <a:r>
              <a:rPr lang="en-GB" sz="1300" dirty="0" smtClean="0">
                <a:ea typeface="Tahoma" pitchFamily="34" charset="0"/>
                <a:cs typeface="Tahoma" pitchFamily="34" charset="0"/>
              </a:rPr>
              <a:t>They felt able to discuss issues around treatment with an advocate first before raising it with their clinical team.</a:t>
            </a:r>
          </a:p>
          <a:p>
            <a:pPr lvl="1"/>
            <a:r>
              <a:rPr lang="en-GB" sz="1300" dirty="0" smtClean="0">
                <a:ea typeface="Tahoma" pitchFamily="34" charset="0"/>
                <a:cs typeface="Tahoma" pitchFamily="34" charset="0"/>
              </a:rPr>
              <a:t>They valued the independence of the service, as it ensured objectivity. </a:t>
            </a:r>
          </a:p>
          <a:p>
            <a:pPr lvl="1"/>
            <a:r>
              <a:rPr lang="en-GB" sz="1300" dirty="0" smtClean="0">
                <a:ea typeface="Tahoma" pitchFamily="34" charset="0"/>
                <a:cs typeface="Tahoma" pitchFamily="34" charset="0"/>
              </a:rPr>
              <a:t>It helped them build a more trusting relationship with their clinical team.</a:t>
            </a:r>
          </a:p>
          <a:p>
            <a:pPr lvl="1"/>
            <a:r>
              <a:rPr lang="en-GB" sz="1300" dirty="0" smtClean="0">
                <a:ea typeface="Tahoma" pitchFamily="34" charset="0"/>
                <a:cs typeface="Tahoma" pitchFamily="34" charset="0"/>
              </a:rPr>
              <a:t>The quality of their admission was improved, therefore, they were more likely to engage in treatment. </a:t>
            </a:r>
          </a:p>
          <a:p>
            <a:pPr>
              <a:buNone/>
            </a:pPr>
            <a:endParaRPr lang="en-GB" sz="1800" b="1" dirty="0">
              <a:ea typeface="Tahoma" pitchFamily="34" charset="0"/>
              <a:cs typeface="Tahoma" pitchFamily="34" charset="0"/>
            </a:endParaRPr>
          </a:p>
          <a:p>
            <a:pPr>
              <a:buNone/>
            </a:pPr>
            <a:endParaRPr lang="en-GB" sz="1800" b="1" dirty="0" smtClean="0">
              <a:ea typeface="Tahoma" pitchFamily="34" charset="0"/>
              <a:cs typeface="Tahoma" pitchFamily="34" charset="0"/>
            </a:endParaRPr>
          </a:p>
          <a:p>
            <a:pPr>
              <a:buNone/>
            </a:pPr>
            <a:endParaRPr lang="en-GB" sz="1800" b="1" dirty="0">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184944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idx="1"/>
          </p:nvPr>
        </p:nvSpPr>
        <p:spPr>
          <a:xfrm>
            <a:off x="457200" y="1314450"/>
            <a:ext cx="8229600" cy="3371850"/>
          </a:xfrm>
        </p:spPr>
        <p:txBody>
          <a:bodyPr/>
          <a:lstStyle/>
          <a:p>
            <a:pPr eaLnBrk="1" hangingPunct="1">
              <a:buFont typeface="Courier New" pitchFamily="49" charset="0"/>
              <a:buChar char="o"/>
              <a:defRPr/>
            </a:pPr>
            <a:endParaRPr lang="en-GB" sz="1800" dirty="0" smtClean="0">
              <a:latin typeface="Tahoma" pitchFamily="34" charset="0"/>
              <a:cs typeface="Tahoma" pitchFamily="34" charset="0"/>
            </a:endParaRPr>
          </a:p>
          <a:p>
            <a:pPr algn="ctr" eaLnBrk="1" hangingPunct="1">
              <a:buFont typeface="Wingdings 2" pitchFamily="18" charset="2"/>
              <a:buNone/>
              <a:defRPr/>
            </a:pPr>
            <a:r>
              <a:rPr lang="en-GB" sz="1800" b="1" dirty="0" smtClean="0">
                <a:solidFill>
                  <a:schemeClr val="tx1">
                    <a:lumMod val="85000"/>
                    <a:lumOff val="15000"/>
                  </a:schemeClr>
                </a:solidFill>
                <a:cs typeface="Tahoma" pitchFamily="34" charset="0"/>
              </a:rPr>
              <a:t>Overview  of Advocacy</a:t>
            </a:r>
          </a:p>
          <a:p>
            <a:pPr eaLnBrk="1" hangingPunct="1">
              <a:buFont typeface="Wingdings 2" pitchFamily="18" charset="2"/>
              <a:buNone/>
              <a:defRPr/>
            </a:pPr>
            <a:endParaRPr lang="en-GB" sz="1800" dirty="0" smtClean="0">
              <a:solidFill>
                <a:schemeClr val="tx1">
                  <a:lumMod val="85000"/>
                  <a:lumOff val="15000"/>
                </a:schemeClr>
              </a:solidFill>
              <a:cs typeface="Tahoma" pitchFamily="34" charset="0"/>
            </a:endParaRPr>
          </a:p>
          <a:p>
            <a:pPr eaLnBrk="1" hangingPunct="1">
              <a:buFont typeface="Wingdings 2" pitchFamily="18" charset="2"/>
              <a:buNone/>
              <a:defRPr/>
            </a:pPr>
            <a:endParaRPr lang="en-GB" sz="1800" dirty="0" smtClean="0">
              <a:solidFill>
                <a:schemeClr val="tx1">
                  <a:lumMod val="85000"/>
                  <a:lumOff val="15000"/>
                </a:schemeClr>
              </a:solidFill>
              <a:cs typeface="Tahoma" pitchFamily="34" charset="0"/>
            </a:endParaRPr>
          </a:p>
          <a:p>
            <a:pPr algn="ctr" eaLnBrk="1" hangingPunct="1">
              <a:buFont typeface="Wingdings 2" pitchFamily="18" charset="2"/>
              <a:buNone/>
              <a:defRPr/>
            </a:pPr>
            <a:r>
              <a:rPr lang="en-GB" sz="1800" b="1" i="1" dirty="0" smtClean="0">
                <a:solidFill>
                  <a:schemeClr val="accent6">
                    <a:lumMod val="75000"/>
                  </a:schemeClr>
                </a:solidFill>
                <a:cs typeface="Tahoma" pitchFamily="34" charset="0"/>
              </a:rPr>
              <a:t>“Taking action to help people say what they want, </a:t>
            </a:r>
          </a:p>
          <a:p>
            <a:pPr algn="ctr" eaLnBrk="1" hangingPunct="1">
              <a:buFont typeface="Wingdings 2" pitchFamily="18" charset="2"/>
              <a:buNone/>
              <a:defRPr/>
            </a:pPr>
            <a:r>
              <a:rPr lang="en-GB" sz="1800" b="1" i="1" dirty="0" smtClean="0">
                <a:solidFill>
                  <a:schemeClr val="accent6">
                    <a:lumMod val="75000"/>
                  </a:schemeClr>
                </a:solidFill>
                <a:cs typeface="Tahoma" pitchFamily="34" charset="0"/>
              </a:rPr>
              <a:t>secure their rights, represent their interests and obtain </a:t>
            </a:r>
          </a:p>
          <a:p>
            <a:pPr algn="ctr" eaLnBrk="1" hangingPunct="1">
              <a:buFont typeface="Wingdings 2" pitchFamily="18" charset="2"/>
              <a:buNone/>
              <a:defRPr/>
            </a:pPr>
            <a:r>
              <a:rPr lang="en-GB" sz="1800" b="1" i="1" dirty="0" smtClean="0">
                <a:solidFill>
                  <a:schemeClr val="accent6">
                    <a:lumMod val="75000"/>
                  </a:schemeClr>
                </a:solidFill>
                <a:cs typeface="Tahoma" pitchFamily="34" charset="0"/>
              </a:rPr>
              <a:t>their services they need”</a:t>
            </a:r>
          </a:p>
          <a:p>
            <a:pPr algn="ctr" eaLnBrk="1" hangingPunct="1">
              <a:buFont typeface="Wingdings 2" pitchFamily="18" charset="2"/>
              <a:buNone/>
              <a:defRPr/>
            </a:pPr>
            <a:endParaRPr lang="en-GB" sz="1800" dirty="0">
              <a:solidFill>
                <a:schemeClr val="tx1">
                  <a:lumMod val="85000"/>
                  <a:lumOff val="15000"/>
                </a:schemeClr>
              </a:solidFill>
              <a:cs typeface="Tahoma" pitchFamily="34" charset="0"/>
            </a:endParaRPr>
          </a:p>
          <a:p>
            <a:pPr algn="ctr" eaLnBrk="1" hangingPunct="1">
              <a:buFont typeface="Wingdings 2" pitchFamily="18" charset="2"/>
              <a:buNone/>
              <a:defRPr/>
            </a:pPr>
            <a:r>
              <a:rPr lang="en-GB" sz="1800" dirty="0" smtClean="0">
                <a:solidFill>
                  <a:schemeClr val="tx1">
                    <a:lumMod val="85000"/>
                    <a:lumOff val="15000"/>
                  </a:schemeClr>
                </a:solidFill>
                <a:cs typeface="Tahoma" pitchFamily="34" charset="0"/>
              </a:rPr>
              <a:t>                                              Advocacy Charter 2002    </a:t>
            </a: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081" y="1059582"/>
            <a:ext cx="8229600" cy="3394472"/>
          </a:xfrm>
        </p:spPr>
        <p:txBody>
          <a:bodyPr>
            <a:normAutofit fontScale="85000" lnSpcReduction="10000"/>
          </a:bodyPr>
          <a:lstStyle/>
          <a:p>
            <a:pPr algn="ctr">
              <a:buFont typeface="Wingdings 2" pitchFamily="18" charset="2"/>
              <a:buNone/>
              <a:defRPr/>
            </a:pPr>
            <a:r>
              <a:rPr lang="en-US" sz="1800" b="1" dirty="0" smtClean="0"/>
              <a:t>The Advocacy Charter</a:t>
            </a:r>
          </a:p>
          <a:p>
            <a:pPr algn="ctr">
              <a:buFont typeface="Wingdings 2" pitchFamily="18" charset="2"/>
              <a:buNone/>
              <a:defRPr/>
            </a:pPr>
            <a:endParaRPr lang="en-US" sz="1800" b="1" dirty="0"/>
          </a:p>
          <a:p>
            <a:pPr algn="ctr">
              <a:buFont typeface="Wingdings 2" pitchFamily="18" charset="2"/>
              <a:buNone/>
              <a:defRPr/>
            </a:pPr>
            <a:endParaRPr lang="en-US" sz="1800" b="1" dirty="0" smtClean="0"/>
          </a:p>
          <a:p>
            <a:pPr>
              <a:defRPr/>
            </a:pPr>
            <a:r>
              <a:rPr lang="en-US" sz="1800" dirty="0"/>
              <a:t>I</a:t>
            </a:r>
            <a:r>
              <a:rPr lang="en-US" sz="1800" dirty="0" smtClean="0"/>
              <a:t>ndependence</a:t>
            </a:r>
          </a:p>
          <a:p>
            <a:pPr>
              <a:defRPr/>
            </a:pPr>
            <a:r>
              <a:rPr lang="en-US" sz="1800" dirty="0" smtClean="0"/>
              <a:t>Person centered approach</a:t>
            </a:r>
          </a:p>
          <a:p>
            <a:pPr>
              <a:defRPr/>
            </a:pPr>
            <a:r>
              <a:rPr lang="en-US" sz="1800" dirty="0" smtClean="0"/>
              <a:t>Empowerment</a:t>
            </a:r>
          </a:p>
          <a:p>
            <a:pPr>
              <a:defRPr/>
            </a:pPr>
            <a:r>
              <a:rPr lang="en-US" sz="1800" dirty="0" smtClean="0"/>
              <a:t>Equal </a:t>
            </a:r>
            <a:r>
              <a:rPr lang="en-US" sz="1800" dirty="0"/>
              <a:t>o</a:t>
            </a:r>
            <a:r>
              <a:rPr lang="en-US" sz="1800" dirty="0" smtClean="0"/>
              <a:t>pportunity</a:t>
            </a:r>
          </a:p>
          <a:p>
            <a:pPr>
              <a:defRPr/>
            </a:pPr>
            <a:r>
              <a:rPr lang="en-US" sz="1800" dirty="0" smtClean="0"/>
              <a:t>Accessibility</a:t>
            </a:r>
          </a:p>
          <a:p>
            <a:pPr>
              <a:defRPr/>
            </a:pPr>
            <a:r>
              <a:rPr lang="en-US" sz="1800" dirty="0" smtClean="0"/>
              <a:t>Supporting advocates</a:t>
            </a:r>
          </a:p>
          <a:p>
            <a:pPr>
              <a:defRPr/>
            </a:pPr>
            <a:r>
              <a:rPr lang="en-US" sz="1800" dirty="0" smtClean="0"/>
              <a:t>Accountability</a:t>
            </a:r>
          </a:p>
          <a:p>
            <a:pPr>
              <a:defRPr/>
            </a:pPr>
            <a:r>
              <a:rPr lang="en-US" sz="1800" dirty="0" smtClean="0"/>
              <a:t>Confidentiality</a:t>
            </a:r>
          </a:p>
          <a:p>
            <a:pPr>
              <a:defRPr/>
            </a:pPr>
            <a:r>
              <a:rPr lang="en-US" sz="1800" dirty="0" smtClean="0"/>
              <a:t>Complaint</a:t>
            </a:r>
          </a:p>
          <a:p>
            <a:pPr>
              <a:defRPr/>
            </a:pPr>
            <a:r>
              <a:rPr lang="en-US" sz="1800" dirty="0" smtClean="0"/>
              <a:t>Safeguarding</a:t>
            </a:r>
          </a:p>
          <a:p>
            <a:pPr>
              <a:defRPr/>
            </a:pPr>
            <a:endParaRPr lang="en-US" sz="1800" dirty="0" smtClean="0"/>
          </a:p>
          <a:p>
            <a:pPr>
              <a:buFont typeface="Wingdings 2" pitchFamily="18" charset="2"/>
              <a:buNone/>
              <a:defRPr/>
            </a:pPr>
            <a:endParaRPr lang="en-US" sz="1800" dirty="0"/>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
        <p:nvSpPr>
          <p:cNvPr id="6" name="TextBox 5"/>
          <p:cNvSpPr txBox="1"/>
          <p:nvPr/>
        </p:nvSpPr>
        <p:spPr>
          <a:xfrm>
            <a:off x="4774286" y="1707654"/>
            <a:ext cx="3672408" cy="2308324"/>
          </a:xfrm>
          <a:prstGeom prst="rect">
            <a:avLst/>
          </a:prstGeom>
          <a:noFill/>
        </p:spPr>
        <p:txBody>
          <a:bodyPr wrap="square" rtlCol="0">
            <a:spAutoFit/>
          </a:bodyPr>
          <a:lstStyle/>
          <a:p>
            <a:r>
              <a:rPr lang="en-GB" sz="1600" b="1" i="1" dirty="0" smtClean="0">
                <a:solidFill>
                  <a:schemeClr val="accent6">
                    <a:lumMod val="75000"/>
                  </a:schemeClr>
                </a:solidFill>
              </a:rPr>
              <a:t>“Advocacy is taking action to help people say what they want, secure their rights, represent their interests and obtain services they need. Advocates and advocacy schemes work in partnership with the people they support and take their side.” </a:t>
            </a:r>
            <a:endParaRPr lang="en-GB" sz="1600" b="1" i="1" dirty="0">
              <a:solidFill>
                <a:schemeClr val="accent6">
                  <a:lumMod val="75000"/>
                </a:schemeClr>
              </a:solidFill>
            </a:endParaRPr>
          </a:p>
        </p:txBody>
      </p:sp>
    </p:spTree>
    <p:extLst>
      <p:ext uri="{BB962C8B-B14F-4D97-AF65-F5344CB8AC3E}">
        <p14:creationId xmlns:p14="http://schemas.microsoft.com/office/powerpoint/2010/main" val="1269282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609600" y="1257300"/>
            <a:ext cx="7924800" cy="3231654"/>
          </a:xfrm>
          <a:prstGeom prst="rect">
            <a:avLst/>
          </a:prstGeom>
          <a:noFill/>
          <a:ln w="9525">
            <a:noFill/>
            <a:miter lim="800000"/>
            <a:headEnd/>
            <a:tailEnd/>
          </a:ln>
        </p:spPr>
        <p:txBody>
          <a:bodyPr>
            <a:spAutoFit/>
          </a:bodyPr>
          <a:lstStyle/>
          <a:p>
            <a:pPr algn="ctr">
              <a:defRPr/>
            </a:pPr>
            <a:r>
              <a:rPr lang="en-GB" sz="2200" b="1" dirty="0" smtClean="0">
                <a:latin typeface="Verdana" panose="020B0604030504040204" pitchFamily="34" charset="0"/>
                <a:ea typeface="Verdana" panose="020B0604030504040204" pitchFamily="34" charset="0"/>
                <a:cs typeface="Verdana" panose="020B0604030504040204" pitchFamily="34" charset="0"/>
              </a:rPr>
              <a:t>Contacts</a:t>
            </a:r>
            <a:endParaRPr lang="en-GB" sz="2200" b="1" dirty="0">
              <a:latin typeface="Verdana" panose="020B0604030504040204" pitchFamily="34" charset="0"/>
              <a:ea typeface="Verdana" panose="020B0604030504040204" pitchFamily="34" charset="0"/>
              <a:cs typeface="Verdana" panose="020B0604030504040204" pitchFamily="34" charset="0"/>
            </a:endParaRPr>
          </a:p>
          <a:p>
            <a:endParaRPr lang="en-GB" sz="2600" b="1" dirty="0">
              <a:latin typeface="Verdana" panose="020B0604030504040204" pitchFamily="34" charset="0"/>
              <a:ea typeface="Verdana" panose="020B0604030504040204" pitchFamily="34" charset="0"/>
              <a:cs typeface="Verdana" panose="020B0604030504040204" pitchFamily="34" charset="0"/>
            </a:endParaRPr>
          </a:p>
          <a:p>
            <a:endParaRPr lang="en-GB" sz="1600" dirty="0">
              <a:latin typeface="Verdana" panose="020B0604030504040204" pitchFamily="34" charset="0"/>
              <a:ea typeface="Verdana" panose="020B0604030504040204" pitchFamily="34" charset="0"/>
              <a:cs typeface="Verdana" panose="020B0604030504040204" pitchFamily="34" charset="0"/>
            </a:endParaRPr>
          </a:p>
          <a:p>
            <a:pPr algn="ctr">
              <a:buClr>
                <a:schemeClr val="accent6">
                  <a:lumMod val="75000"/>
                </a:schemeClr>
              </a:buClr>
              <a:defRPr/>
            </a:pPr>
            <a:r>
              <a:rPr lang="en-GB" sz="2000" dirty="0">
                <a:solidFill>
                  <a:schemeClr val="tx1">
                    <a:lumMod val="85000"/>
                    <a:lumOff val="15000"/>
                  </a:schemeClr>
                </a:solidFill>
                <a:latin typeface="Tahoma" pitchFamily="34" charset="0"/>
                <a:cs typeface="Tahoma" pitchFamily="34" charset="0"/>
              </a:rPr>
              <a:t>The Advocacy Project</a:t>
            </a:r>
          </a:p>
          <a:p>
            <a:pPr algn="ctr">
              <a:buClr>
                <a:schemeClr val="accent6">
                  <a:lumMod val="75000"/>
                </a:schemeClr>
              </a:buClr>
              <a:defRPr/>
            </a:pPr>
            <a:r>
              <a:rPr lang="en-GB" sz="2000" dirty="0">
                <a:solidFill>
                  <a:schemeClr val="tx1">
                    <a:lumMod val="85000"/>
                    <a:lumOff val="15000"/>
                  </a:schemeClr>
                </a:solidFill>
                <a:latin typeface="Tahoma" pitchFamily="34" charset="0"/>
                <a:cs typeface="Tahoma" pitchFamily="34" charset="0"/>
              </a:rPr>
              <a:t>73 St. Charles Square</a:t>
            </a:r>
          </a:p>
          <a:p>
            <a:pPr algn="ctr">
              <a:buClr>
                <a:schemeClr val="accent6">
                  <a:lumMod val="75000"/>
                </a:schemeClr>
              </a:buClr>
              <a:defRPr/>
            </a:pPr>
            <a:r>
              <a:rPr lang="en-GB" sz="2000" dirty="0">
                <a:solidFill>
                  <a:schemeClr val="tx1">
                    <a:lumMod val="85000"/>
                    <a:lumOff val="15000"/>
                  </a:schemeClr>
                </a:solidFill>
                <a:latin typeface="Tahoma" pitchFamily="34" charset="0"/>
                <a:cs typeface="Tahoma" pitchFamily="34" charset="0"/>
              </a:rPr>
              <a:t>London, W6 6EJ</a:t>
            </a:r>
          </a:p>
          <a:p>
            <a:pPr algn="ctr">
              <a:buClr>
                <a:schemeClr val="accent6">
                  <a:lumMod val="75000"/>
                </a:schemeClr>
              </a:buClr>
              <a:defRPr/>
            </a:pPr>
            <a:endParaRPr lang="en-GB" sz="2000" dirty="0">
              <a:solidFill>
                <a:schemeClr val="tx1">
                  <a:lumMod val="85000"/>
                  <a:lumOff val="15000"/>
                </a:schemeClr>
              </a:solidFill>
              <a:latin typeface="Tahoma" pitchFamily="34" charset="0"/>
              <a:cs typeface="Tahoma" pitchFamily="34" charset="0"/>
            </a:endParaRPr>
          </a:p>
          <a:p>
            <a:pPr algn="ctr">
              <a:buClr>
                <a:schemeClr val="accent6">
                  <a:lumMod val="75000"/>
                </a:schemeClr>
              </a:buClr>
              <a:defRPr/>
            </a:pPr>
            <a:r>
              <a:rPr lang="en-GB" sz="2000" dirty="0">
                <a:solidFill>
                  <a:schemeClr val="tx1">
                    <a:lumMod val="85000"/>
                    <a:lumOff val="15000"/>
                  </a:schemeClr>
                </a:solidFill>
                <a:latin typeface="Tahoma" pitchFamily="34" charset="0"/>
                <a:cs typeface="Tahoma" pitchFamily="34" charset="0"/>
              </a:rPr>
              <a:t>Telephone: </a:t>
            </a:r>
            <a:r>
              <a:rPr lang="en-GB" sz="2000" b="1" dirty="0">
                <a:solidFill>
                  <a:schemeClr val="tx1">
                    <a:lumMod val="85000"/>
                    <a:lumOff val="15000"/>
                  </a:schemeClr>
                </a:solidFill>
                <a:latin typeface="Tahoma" pitchFamily="34" charset="0"/>
                <a:cs typeface="Tahoma" pitchFamily="34" charset="0"/>
              </a:rPr>
              <a:t>0208 969 3000</a:t>
            </a:r>
          </a:p>
          <a:p>
            <a:pPr algn="ctr">
              <a:buClr>
                <a:schemeClr val="accent6">
                  <a:lumMod val="75000"/>
                </a:schemeClr>
              </a:buClr>
              <a:defRPr/>
            </a:pPr>
            <a:r>
              <a:rPr lang="en-GB" sz="2000" dirty="0">
                <a:solidFill>
                  <a:schemeClr val="tx1">
                    <a:lumMod val="85000"/>
                    <a:lumOff val="15000"/>
                  </a:schemeClr>
                </a:solidFill>
                <a:latin typeface="Tahoma" pitchFamily="34" charset="0"/>
                <a:cs typeface="Tahoma" pitchFamily="34" charset="0"/>
              </a:rPr>
              <a:t>Email: </a:t>
            </a:r>
            <a:r>
              <a:rPr lang="en-GB" sz="2000" dirty="0" smtClean="0">
                <a:solidFill>
                  <a:schemeClr val="tx1">
                    <a:lumMod val="85000"/>
                    <a:lumOff val="15000"/>
                  </a:schemeClr>
                </a:solidFill>
                <a:latin typeface="Tahoma" pitchFamily="34" charset="0"/>
                <a:cs typeface="Tahoma" pitchFamily="34" charset="0"/>
              </a:rPr>
              <a:t>sukayna@advocacyproject.org.uk</a:t>
            </a:r>
            <a:endParaRPr lang="en-GB" sz="2000" dirty="0">
              <a:solidFill>
                <a:schemeClr val="tx1">
                  <a:lumMod val="85000"/>
                  <a:lumOff val="15000"/>
                </a:schemeClr>
              </a:solidFill>
              <a:latin typeface="Tahoma" pitchFamily="34" charset="0"/>
              <a:cs typeface="Tahoma" pitchFamily="34" charset="0"/>
            </a:endParaRPr>
          </a:p>
          <a:p>
            <a:pPr algn="ctr">
              <a:buClr>
                <a:schemeClr val="accent6">
                  <a:lumMod val="75000"/>
                </a:schemeClr>
              </a:buClr>
              <a:defRPr/>
            </a:pPr>
            <a:r>
              <a:rPr lang="en-GB" sz="2000" b="1" dirty="0" smtClean="0">
                <a:solidFill>
                  <a:schemeClr val="tx1">
                    <a:lumMod val="85000"/>
                    <a:lumOff val="15000"/>
                  </a:schemeClr>
                </a:solidFill>
                <a:latin typeface="Tahoma" pitchFamily="34" charset="0"/>
                <a:cs typeface="Tahoma" pitchFamily="34" charset="0"/>
                <a:hlinkClick r:id="rId2"/>
              </a:rPr>
              <a:t>www.advocacyproject.org.uk</a:t>
            </a:r>
            <a:endParaRPr lang="en-GB" sz="2000" dirty="0">
              <a:solidFill>
                <a:srgbClr val="404040"/>
              </a:solidFill>
              <a:latin typeface="Tahoma" pitchFamily="34" charset="0"/>
              <a:cs typeface="Tahoma" pitchFamily="34" charset="0"/>
            </a:endParaRPr>
          </a:p>
        </p:txBody>
      </p:sp>
      <p:pic>
        <p:nvPicPr>
          <p:cNvPr id="4" name="Picture 3"/>
          <p:cNvPicPr/>
          <p:nvPr/>
        </p:nvPicPr>
        <p:blipFill>
          <a:blip r:embed="rId3"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36737236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609600" y="1085850"/>
            <a:ext cx="7924800" cy="4585871"/>
          </a:xfrm>
          <a:prstGeom prst="rect">
            <a:avLst/>
          </a:prstGeom>
          <a:noFill/>
          <a:ln w="9525">
            <a:noFill/>
            <a:miter lim="800000"/>
            <a:headEnd/>
            <a:tailEnd/>
          </a:ln>
        </p:spPr>
        <p:txBody>
          <a:bodyPr>
            <a:spAutoFit/>
          </a:bodyPr>
          <a:lstStyle/>
          <a:p>
            <a:pPr>
              <a:defRPr/>
            </a:pPr>
            <a:endParaRPr lang="en-GB" sz="2000" b="1" dirty="0">
              <a:solidFill>
                <a:srgbClr val="404040"/>
              </a:solidFill>
              <a:latin typeface="Tahoma" pitchFamily="34" charset="0"/>
              <a:cs typeface="Tahoma" pitchFamily="34" charset="0"/>
            </a:endParaRPr>
          </a:p>
          <a:p>
            <a:pPr algn="ctr">
              <a:buClr>
                <a:schemeClr val="accent6">
                  <a:lumMod val="75000"/>
                </a:schemeClr>
              </a:buClr>
              <a:defRPr/>
            </a:pPr>
            <a:endParaRPr lang="en-GB" sz="2000" b="1" dirty="0">
              <a:solidFill>
                <a:schemeClr val="tx1">
                  <a:lumMod val="85000"/>
                  <a:lumOff val="15000"/>
                </a:schemeClr>
              </a:solidFill>
              <a:latin typeface="Tahoma" pitchFamily="34" charset="0"/>
              <a:cs typeface="Tahoma" pitchFamily="34" charset="0"/>
            </a:endParaRPr>
          </a:p>
          <a:p>
            <a:pPr algn="ctr">
              <a:buClr>
                <a:schemeClr val="accent6">
                  <a:lumMod val="75000"/>
                </a:schemeClr>
              </a:buClr>
              <a:defRPr/>
            </a:pPr>
            <a:endParaRPr lang="en-GB" sz="2000" b="1" dirty="0">
              <a:solidFill>
                <a:schemeClr val="tx1">
                  <a:lumMod val="85000"/>
                  <a:lumOff val="15000"/>
                </a:schemeClr>
              </a:solidFill>
              <a:latin typeface="Tahoma" pitchFamily="34" charset="0"/>
              <a:cs typeface="Tahoma" pitchFamily="34" charset="0"/>
            </a:endParaRPr>
          </a:p>
          <a:p>
            <a:pPr algn="ctr">
              <a:buClr>
                <a:schemeClr val="accent6">
                  <a:lumMod val="75000"/>
                </a:schemeClr>
              </a:buClr>
              <a:defRPr/>
            </a:pPr>
            <a:r>
              <a:rPr lang="en-GB" sz="4400" i="1" dirty="0">
                <a:solidFill>
                  <a:schemeClr val="tx1">
                    <a:lumMod val="85000"/>
                    <a:lumOff val="15000"/>
                  </a:schemeClr>
                </a:solidFill>
                <a:cs typeface="Tahoma" pitchFamily="34" charset="0"/>
              </a:rPr>
              <a:t>Thank you.</a:t>
            </a:r>
          </a:p>
          <a:p>
            <a:pPr algn="ctr">
              <a:buClr>
                <a:schemeClr val="accent6">
                  <a:lumMod val="75000"/>
                </a:schemeClr>
              </a:buClr>
              <a:defRPr/>
            </a:pPr>
            <a:endParaRPr lang="en-GB" sz="4400" i="1" dirty="0">
              <a:solidFill>
                <a:schemeClr val="tx1">
                  <a:lumMod val="85000"/>
                  <a:lumOff val="15000"/>
                </a:schemeClr>
              </a:solidFill>
              <a:cs typeface="Tahoma" pitchFamily="34" charset="0"/>
            </a:endParaRPr>
          </a:p>
          <a:p>
            <a:pPr algn="ctr">
              <a:buClr>
                <a:schemeClr val="accent6">
                  <a:lumMod val="75000"/>
                </a:schemeClr>
              </a:buClr>
              <a:defRPr/>
            </a:pPr>
            <a:r>
              <a:rPr lang="en-GB" sz="4400" i="1" dirty="0">
                <a:solidFill>
                  <a:schemeClr val="tx1">
                    <a:lumMod val="85000"/>
                    <a:lumOff val="15000"/>
                  </a:schemeClr>
                </a:solidFill>
                <a:cs typeface="Tahoma" pitchFamily="34" charset="0"/>
              </a:rPr>
              <a:t>Any questions?</a:t>
            </a:r>
          </a:p>
          <a:p>
            <a:pPr lvl="1">
              <a:defRPr/>
            </a:pPr>
            <a:endParaRPr lang="en-GB" sz="2000" dirty="0">
              <a:solidFill>
                <a:srgbClr val="404040"/>
              </a:solidFill>
              <a:latin typeface="Tahoma" pitchFamily="34" charset="0"/>
              <a:cs typeface="Tahoma" pitchFamily="34" charset="0"/>
            </a:endParaRPr>
          </a:p>
          <a:p>
            <a:pPr lvl="1">
              <a:buClr>
                <a:schemeClr val="accent1"/>
              </a:buClr>
              <a:defRPr/>
            </a:pPr>
            <a:endParaRPr lang="en-GB" sz="2000" dirty="0">
              <a:solidFill>
                <a:srgbClr val="404040"/>
              </a:solidFill>
              <a:latin typeface="Tahoma" pitchFamily="34" charset="0"/>
              <a:cs typeface="Tahoma" pitchFamily="34" charset="0"/>
            </a:endParaRPr>
          </a:p>
          <a:p>
            <a:pPr lvl="1">
              <a:defRPr/>
            </a:pPr>
            <a:endParaRPr lang="en-GB" sz="2000" dirty="0">
              <a:solidFill>
                <a:srgbClr val="404040"/>
              </a:solidFill>
              <a:latin typeface="Tahoma" pitchFamily="34" charset="0"/>
              <a:cs typeface="Tahoma" pitchFamily="34" charset="0"/>
            </a:endParaRPr>
          </a:p>
          <a:p>
            <a:pPr lvl="1">
              <a:defRPr/>
            </a:pPr>
            <a:r>
              <a:rPr lang="en-GB" sz="2000" dirty="0">
                <a:solidFill>
                  <a:srgbClr val="404040"/>
                </a:solidFill>
                <a:latin typeface="Tahoma" pitchFamily="34" charset="0"/>
                <a:cs typeface="Tahoma" pitchFamily="34" charset="0"/>
              </a:rPr>
              <a:t/>
            </a:r>
            <a:br>
              <a:rPr lang="en-GB" sz="2000" dirty="0">
                <a:solidFill>
                  <a:srgbClr val="404040"/>
                </a:solidFill>
                <a:latin typeface="Tahoma" pitchFamily="34" charset="0"/>
                <a:cs typeface="Tahoma" pitchFamily="34" charset="0"/>
              </a:rPr>
            </a:br>
            <a:endParaRPr lang="en-GB" sz="2000" dirty="0">
              <a:solidFill>
                <a:srgbClr val="404040"/>
              </a:solidFill>
              <a:latin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9672"/>
            <a:ext cx="8229600" cy="1641630"/>
          </a:xfrm>
        </p:spPr>
        <p:txBody>
          <a:bodyPr/>
          <a:lstStyle/>
          <a:p>
            <a:pPr eaLnBrk="1" hangingPunct="1">
              <a:buFont typeface="Wingdings 2" pitchFamily="18" charset="2"/>
              <a:buNone/>
              <a:defRPr/>
            </a:pPr>
            <a:endParaRPr lang="en-GB" sz="4000" b="1" dirty="0" smtClean="0">
              <a:solidFill>
                <a:schemeClr val="tx1">
                  <a:lumMod val="85000"/>
                  <a:lumOff val="15000"/>
                </a:schemeClr>
              </a:solidFill>
              <a:latin typeface="Tahoma" pitchFamily="34" charset="0"/>
              <a:ea typeface="Tahoma" pitchFamily="34" charset="0"/>
              <a:cs typeface="Tahoma" pitchFamily="34" charset="0"/>
            </a:endParaRPr>
          </a:p>
          <a:p>
            <a:pPr algn="ctr" eaLnBrk="1" hangingPunct="1">
              <a:buFont typeface="Wingdings 2" pitchFamily="18" charset="2"/>
              <a:buNone/>
              <a:defRPr/>
            </a:pPr>
            <a:r>
              <a:rPr lang="en-GB" sz="4000" b="1" dirty="0" smtClean="0">
                <a:solidFill>
                  <a:schemeClr val="tx1">
                    <a:lumMod val="85000"/>
                    <a:lumOff val="15000"/>
                  </a:schemeClr>
                </a:solidFill>
                <a:ea typeface="Tahoma" pitchFamily="34" charset="0"/>
                <a:cs typeface="Tahoma" pitchFamily="34" charset="0"/>
              </a:rPr>
              <a:t>The role of the advocate </a:t>
            </a:r>
          </a:p>
          <a:p>
            <a:pPr eaLnBrk="1" hangingPunct="1">
              <a:buFont typeface="Wingdings 2" pitchFamily="18" charset="2"/>
              <a:buNone/>
              <a:defRPr/>
            </a:pPr>
            <a:endParaRPr lang="en-GB" sz="1800" dirty="0">
              <a:solidFill>
                <a:schemeClr val="accent6">
                  <a:lumMod val="75000"/>
                </a:schemeClr>
              </a:solidFill>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endParaRPr lang="en-GB" sz="1800" b="1" dirty="0" smtClean="0">
              <a:latin typeface="Tahoma" pitchFamily="34" charset="0"/>
              <a:ea typeface="Tahoma" pitchFamily="34" charset="0"/>
              <a:cs typeface="Tahoma" pitchFamily="34" charset="0"/>
            </a:endParaRPr>
          </a:p>
          <a:p>
            <a:pPr algn="ctr">
              <a:buNone/>
            </a:pPr>
            <a:r>
              <a:rPr lang="en-GB" sz="1900" b="1" dirty="0" smtClean="0">
                <a:ea typeface="Tahoma" pitchFamily="34" charset="0"/>
                <a:cs typeface="Tahoma" pitchFamily="34" charset="0"/>
              </a:rPr>
              <a:t>Overview of IMHA (Independent Mental Health Advocacy)</a:t>
            </a:r>
          </a:p>
          <a:p>
            <a:pPr>
              <a:buNone/>
            </a:pPr>
            <a:endParaRPr lang="en-GB" sz="1800" b="1" dirty="0" smtClean="0">
              <a:ea typeface="Tahoma" pitchFamily="34" charset="0"/>
              <a:cs typeface="Tahoma" pitchFamily="34" charset="0"/>
            </a:endParaRPr>
          </a:p>
          <a:p>
            <a:pPr>
              <a:buNone/>
            </a:pPr>
            <a:r>
              <a:rPr lang="en-GB" sz="1900" b="1" u="sng" dirty="0" smtClean="0">
                <a:ea typeface="Tahoma" pitchFamily="34" charset="0"/>
                <a:cs typeface="Tahoma" pitchFamily="34" charset="0"/>
              </a:rPr>
              <a:t>Qualifying patients include those:</a:t>
            </a:r>
          </a:p>
          <a:p>
            <a:r>
              <a:rPr lang="en-GB" sz="1900" dirty="0" smtClean="0">
                <a:ea typeface="Tahoma" pitchFamily="34" charset="0"/>
                <a:cs typeface="Tahoma" pitchFamily="34" charset="0"/>
              </a:rPr>
              <a:t>Detained under the Mental Health </a:t>
            </a:r>
            <a:r>
              <a:rPr lang="en-GB" sz="1900" dirty="0" smtClean="0">
                <a:ea typeface="Tahoma" pitchFamily="34" charset="0"/>
                <a:cs typeface="Tahoma" pitchFamily="34" charset="0"/>
              </a:rPr>
              <a:t>Act (1983)</a:t>
            </a:r>
            <a:endParaRPr lang="en-GB" sz="1900" dirty="0" smtClean="0">
              <a:ea typeface="Tahoma" pitchFamily="34" charset="0"/>
              <a:cs typeface="Tahoma" pitchFamily="34" charset="0"/>
            </a:endParaRPr>
          </a:p>
          <a:p>
            <a:r>
              <a:rPr lang="en-GB" sz="1900" dirty="0" smtClean="0">
                <a:ea typeface="Tahoma" pitchFamily="34" charset="0"/>
                <a:cs typeface="Tahoma" pitchFamily="34" charset="0"/>
              </a:rPr>
              <a:t>Conditionally discharged restricted patients</a:t>
            </a:r>
          </a:p>
          <a:p>
            <a:r>
              <a:rPr lang="en-GB" sz="1900" dirty="0" smtClean="0">
                <a:ea typeface="Tahoma" pitchFamily="34" charset="0"/>
                <a:cs typeface="Tahoma" pitchFamily="34" charset="0"/>
              </a:rPr>
              <a:t>Patients under supervised community treatment order (CTO)</a:t>
            </a:r>
          </a:p>
          <a:p>
            <a:r>
              <a:rPr lang="en-GB" sz="1900" dirty="0" smtClean="0">
                <a:ea typeface="Tahoma" pitchFamily="34" charset="0"/>
                <a:cs typeface="Tahoma" pitchFamily="34" charset="0"/>
              </a:rPr>
              <a:t>Patients being considered for treatment under Section 57 and Section 58A</a:t>
            </a:r>
          </a:p>
          <a:p>
            <a:r>
              <a:rPr lang="en-GB" sz="1900" dirty="0" smtClean="0">
                <a:ea typeface="Tahoma" pitchFamily="34" charset="0"/>
                <a:cs typeface="Tahoma" pitchFamily="34" charset="0"/>
              </a:rPr>
              <a:t>Patients subject to guardianship</a:t>
            </a:r>
          </a:p>
          <a:p>
            <a:endParaRPr lang="en-GB" sz="1900" dirty="0" smtClean="0">
              <a:ea typeface="Tahoma" pitchFamily="34" charset="0"/>
              <a:cs typeface="Tahoma" pitchFamily="34" charset="0"/>
            </a:endParaRPr>
          </a:p>
          <a:p>
            <a:pPr>
              <a:buNone/>
            </a:pPr>
            <a:r>
              <a:rPr lang="en-GB" sz="1900" dirty="0" smtClean="0">
                <a:ea typeface="Tahoma" pitchFamily="34" charset="0"/>
                <a:cs typeface="Tahoma" pitchFamily="34" charset="0"/>
              </a:rPr>
              <a:t>It is the detaining authority’s responsibility to inform qualifying patients of their right to access an IMHA.</a:t>
            </a:r>
          </a:p>
          <a:p>
            <a:pPr>
              <a:buFont typeface="Wingdings 2" pitchFamily="18" charset="2"/>
              <a:buNone/>
            </a:pPr>
            <a:endParaRPr lang="en-GB" altLang="en-US" sz="2000" b="1" dirty="0" smtClean="0">
              <a:latin typeface="Tahoma" pitchFamily="34" charset="0"/>
              <a:cs typeface="Tahoma" pitchFamily="34" charset="0"/>
            </a:endParaRPr>
          </a:p>
          <a:p>
            <a:pPr>
              <a:buFont typeface="Wingdings 2" pitchFamily="18" charset="2"/>
              <a:buNone/>
            </a:pPr>
            <a:r>
              <a:rPr lang="en-GB" altLang="en-US" sz="2000" b="1" dirty="0" smtClean="0">
                <a:latin typeface="Tahoma" pitchFamily="34" charset="0"/>
                <a:cs typeface="Tahoma" pitchFamily="34" charset="0"/>
              </a:rPr>
              <a:t>IMHA </a:t>
            </a:r>
            <a:r>
              <a:rPr lang="en-GB" altLang="en-US" sz="2000" b="1" dirty="0">
                <a:latin typeface="Tahoma" pitchFamily="34" charset="0"/>
                <a:cs typeface="Tahoma" pitchFamily="34" charset="0"/>
              </a:rPr>
              <a:t>will also work </a:t>
            </a:r>
            <a:r>
              <a:rPr lang="en-GB" altLang="en-US" sz="2000" b="1" dirty="0" smtClean="0">
                <a:latin typeface="Tahoma" pitchFamily="34" charset="0"/>
                <a:cs typeface="Tahoma" pitchFamily="34" charset="0"/>
              </a:rPr>
              <a:t>with:</a:t>
            </a:r>
            <a:endParaRPr lang="en-GB" altLang="en-US" sz="2000" b="1" dirty="0">
              <a:latin typeface="Tahoma" pitchFamily="34" charset="0"/>
              <a:cs typeface="Tahoma" pitchFamily="34" charset="0"/>
            </a:endParaRPr>
          </a:p>
          <a:p>
            <a:pPr>
              <a:buFont typeface="Wingdings 2" pitchFamily="18" charset="2"/>
              <a:buNone/>
            </a:pPr>
            <a:endParaRPr lang="en-GB" altLang="en-US" sz="2000" b="1" dirty="0">
              <a:latin typeface="Tahoma" pitchFamily="34" charset="0"/>
              <a:cs typeface="Tahoma" pitchFamily="34" charset="0"/>
            </a:endParaRPr>
          </a:p>
          <a:p>
            <a:r>
              <a:rPr lang="en-GB" altLang="en-US" sz="2000" dirty="0">
                <a:latin typeface="Tahoma" pitchFamily="34" charset="0"/>
                <a:cs typeface="Tahoma" pitchFamily="34" charset="0"/>
              </a:rPr>
              <a:t>Informal/Non-qualifying patients on the ward and in the community.</a:t>
            </a:r>
            <a:endParaRPr lang="en-US" altLang="en-US" sz="2000" dirty="0">
              <a:latin typeface="Tahoma" pitchFamily="34" charset="0"/>
              <a:cs typeface="Tahoma" pitchFamily="34" charset="0"/>
            </a:endParaRPr>
          </a:p>
          <a:p>
            <a:pPr>
              <a:buNone/>
            </a:pPr>
            <a:endParaRPr lang="en-GB" sz="1900" dirty="0" smtClean="0">
              <a:ea typeface="Tahoma" pitchFamily="34" charset="0"/>
              <a:cs typeface="Tahoma" pitchFamily="34" charset="0"/>
            </a:endParaRPr>
          </a:p>
          <a:p>
            <a:pPr>
              <a:buNone/>
            </a:pPr>
            <a:r>
              <a:rPr lang="en-GB" sz="1800" b="1" dirty="0" smtClean="0">
                <a:ea typeface="Tahoma" pitchFamily="34" charset="0"/>
                <a:cs typeface="Tahoma" pitchFamily="34" charset="0"/>
              </a:rPr>
              <a:t>IMHAs are not IMCAs (Independent Mental Capacity Advocates).</a:t>
            </a:r>
          </a:p>
          <a:p>
            <a:pPr>
              <a:buNone/>
            </a:pPr>
            <a:endParaRPr lang="en-GB" sz="1800" b="1" dirty="0" smtClean="0">
              <a:latin typeface="Tahoma" pitchFamily="34" charset="0"/>
              <a:ea typeface="Tahoma" pitchFamily="34" charset="0"/>
              <a:cs typeface="Tahoma" pitchFamily="34" charset="0"/>
            </a:endParaRPr>
          </a:p>
          <a:p>
            <a:pPr>
              <a:buNone/>
            </a:pPr>
            <a:endParaRPr lang="en-GB" sz="1800" b="1" dirty="0">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idx="1"/>
          </p:nvPr>
        </p:nvSpPr>
        <p:spPr>
          <a:xfrm>
            <a:off x="457200" y="1248337"/>
            <a:ext cx="8229600" cy="3609413"/>
          </a:xfrm>
        </p:spPr>
        <p:txBody>
          <a:bodyPr>
            <a:normAutofit fontScale="85000" lnSpcReduction="10000"/>
          </a:bodyPr>
          <a:lstStyle/>
          <a:p>
            <a:pPr algn="ctr" eaLnBrk="1" hangingPunct="1">
              <a:buFont typeface="Wingdings 2" pitchFamily="18" charset="2"/>
              <a:buNone/>
              <a:defRPr/>
            </a:pPr>
            <a:r>
              <a:rPr lang="en-GB" sz="1800" b="1" dirty="0" smtClean="0">
                <a:solidFill>
                  <a:schemeClr val="tx1">
                    <a:lumMod val="85000"/>
                    <a:lumOff val="15000"/>
                  </a:schemeClr>
                </a:solidFill>
                <a:ea typeface="Tahoma" pitchFamily="34" charset="0"/>
                <a:cs typeface="Tahoma" pitchFamily="34" charset="0"/>
              </a:rPr>
              <a:t>What the advocate will do</a:t>
            </a:r>
          </a:p>
          <a:p>
            <a:pPr>
              <a:buNone/>
              <a:defRPr/>
            </a:pPr>
            <a:endParaRPr lang="en-GB" altLang="en-US" sz="1800" dirty="0" smtClean="0">
              <a:latin typeface="Tahoma" pitchFamily="34" charset="0"/>
              <a:cs typeface="Tahoma" pitchFamily="34" charset="0"/>
            </a:endParaRPr>
          </a:p>
          <a:p>
            <a:pPr>
              <a:buNone/>
              <a:defRPr/>
            </a:pPr>
            <a:r>
              <a:rPr lang="en-GB" altLang="en-US" sz="1800" dirty="0" smtClean="0">
                <a:latin typeface="Tahoma" pitchFamily="34" charset="0"/>
                <a:cs typeface="Tahoma" pitchFamily="34" charset="0"/>
              </a:rPr>
              <a:t>Offers </a:t>
            </a:r>
            <a:r>
              <a:rPr lang="en-GB" altLang="en-US" sz="1800" dirty="0">
                <a:latin typeface="Tahoma" pitchFamily="34" charset="0"/>
                <a:cs typeface="Tahoma" pitchFamily="34" charset="0"/>
              </a:rPr>
              <a:t>support that is </a:t>
            </a:r>
            <a:r>
              <a:rPr lang="en-GB" altLang="en-US" sz="1800" b="1" dirty="0">
                <a:latin typeface="Tahoma" pitchFamily="34" charset="0"/>
                <a:cs typeface="Tahoma" pitchFamily="34" charset="0"/>
              </a:rPr>
              <a:t>independent</a:t>
            </a:r>
            <a:r>
              <a:rPr lang="en-GB" altLang="en-US" sz="1800" dirty="0">
                <a:latin typeface="Tahoma" pitchFamily="34" charset="0"/>
                <a:cs typeface="Tahoma" pitchFamily="34" charset="0"/>
              </a:rPr>
              <a:t>, </a:t>
            </a:r>
            <a:r>
              <a:rPr lang="en-GB" altLang="en-US" sz="1800" b="1" dirty="0">
                <a:latin typeface="Tahoma" pitchFamily="34" charset="0"/>
                <a:cs typeface="Tahoma" pitchFamily="34" charset="0"/>
              </a:rPr>
              <a:t>confidential</a:t>
            </a:r>
            <a:r>
              <a:rPr lang="en-GB" altLang="en-US" sz="1800" dirty="0">
                <a:latin typeface="Tahoma" pitchFamily="34" charset="0"/>
                <a:cs typeface="Tahoma" pitchFamily="34" charset="0"/>
              </a:rPr>
              <a:t> and </a:t>
            </a:r>
            <a:r>
              <a:rPr lang="en-GB" altLang="en-US" sz="1800" b="1" dirty="0">
                <a:latin typeface="Tahoma" pitchFamily="34" charset="0"/>
                <a:cs typeface="Tahoma" pitchFamily="34" charset="0"/>
              </a:rPr>
              <a:t>without a ‘best interest’ </a:t>
            </a:r>
            <a:r>
              <a:rPr lang="en-GB" altLang="en-US" sz="1800" dirty="0">
                <a:latin typeface="Tahoma" pitchFamily="34" charset="0"/>
                <a:cs typeface="Tahoma" pitchFamily="34" charset="0"/>
              </a:rPr>
              <a:t>approach</a:t>
            </a:r>
          </a:p>
          <a:p>
            <a:pPr eaLnBrk="1" hangingPunct="1">
              <a:buFont typeface="Wingdings 2" pitchFamily="18" charset="2"/>
              <a:buNone/>
              <a:defRPr/>
            </a:pPr>
            <a:endParaRPr lang="en-GB" sz="1800" dirty="0" smtClean="0">
              <a:solidFill>
                <a:schemeClr val="tx1">
                  <a:lumMod val="85000"/>
                  <a:lumOff val="15000"/>
                </a:schemeClr>
              </a:solidFill>
              <a:cs typeface="Tahoma" pitchFamily="34" charset="0"/>
            </a:endParaRPr>
          </a:p>
          <a:p>
            <a:pPr eaLnBrk="1" hangingPunct="1">
              <a:buFont typeface="Wingdings 2" pitchFamily="18" charset="2"/>
              <a:buNone/>
              <a:defRPr/>
            </a:pPr>
            <a:r>
              <a:rPr lang="en-GB" sz="1800" u="sng" dirty="0" smtClean="0">
                <a:solidFill>
                  <a:schemeClr val="tx1">
                    <a:lumMod val="85000"/>
                    <a:lumOff val="15000"/>
                  </a:schemeClr>
                </a:solidFill>
                <a:cs typeface="Tahoma" pitchFamily="34" charset="0"/>
              </a:rPr>
              <a:t>Advocates </a:t>
            </a:r>
            <a:r>
              <a:rPr lang="en-GB" sz="1800" b="1" u="sng" dirty="0" smtClean="0">
                <a:solidFill>
                  <a:schemeClr val="tx1">
                    <a:lumMod val="85000"/>
                    <a:lumOff val="15000"/>
                  </a:schemeClr>
                </a:solidFill>
                <a:cs typeface="Tahoma" pitchFamily="34" charset="0"/>
              </a:rPr>
              <a:t>will:</a:t>
            </a:r>
            <a:endParaRPr lang="en-GB" sz="2500" b="1" u="sng" dirty="0" smtClean="0">
              <a:solidFill>
                <a:schemeClr val="tx1">
                  <a:lumMod val="85000"/>
                  <a:lumOff val="15000"/>
                </a:schemeClr>
              </a:solidFill>
            </a:endParaRPr>
          </a:p>
          <a:p>
            <a:pPr eaLnBrk="1" hangingPunct="1">
              <a:buFont typeface="Calibri" pitchFamily="34" charset="0"/>
              <a:buChar char="•"/>
              <a:defRPr/>
            </a:pPr>
            <a:r>
              <a:rPr lang="en-GB" sz="1800" dirty="0" smtClean="0">
                <a:solidFill>
                  <a:schemeClr val="tx1">
                    <a:lumMod val="85000"/>
                    <a:lumOff val="15000"/>
                  </a:schemeClr>
                </a:solidFill>
                <a:cs typeface="Tahoma" pitchFamily="34" charset="0"/>
              </a:rPr>
              <a:t>Explain what we do to the people we work with</a:t>
            </a:r>
          </a:p>
          <a:p>
            <a:pPr eaLnBrk="1" hangingPunct="1">
              <a:buFont typeface="Calibri" pitchFamily="34" charset="0"/>
              <a:buChar char="•"/>
              <a:defRPr/>
            </a:pPr>
            <a:r>
              <a:rPr lang="en-GB" sz="1800" dirty="0">
                <a:solidFill>
                  <a:schemeClr val="tx1">
                    <a:lumMod val="85000"/>
                    <a:lumOff val="15000"/>
                  </a:schemeClr>
                </a:solidFill>
                <a:cs typeface="Tahoma" pitchFamily="34" charset="0"/>
              </a:rPr>
              <a:t>P</a:t>
            </a:r>
            <a:r>
              <a:rPr lang="en-GB" sz="1800" dirty="0" smtClean="0">
                <a:solidFill>
                  <a:schemeClr val="tx1">
                    <a:lumMod val="85000"/>
                    <a:lumOff val="15000"/>
                  </a:schemeClr>
                </a:solidFill>
                <a:cs typeface="Tahoma" pitchFamily="34" charset="0"/>
              </a:rPr>
              <a:t>rovide information leaflets about what we do</a:t>
            </a:r>
          </a:p>
          <a:p>
            <a:pPr eaLnBrk="1" hangingPunct="1">
              <a:buFont typeface="Calibri" pitchFamily="34" charset="0"/>
              <a:buChar char="•"/>
              <a:defRPr/>
            </a:pPr>
            <a:r>
              <a:rPr lang="en-GB" sz="1800" dirty="0">
                <a:solidFill>
                  <a:schemeClr val="tx1">
                    <a:lumMod val="85000"/>
                    <a:lumOff val="15000"/>
                  </a:schemeClr>
                </a:solidFill>
                <a:cs typeface="Tahoma" pitchFamily="34" charset="0"/>
              </a:rPr>
              <a:t>A</a:t>
            </a:r>
            <a:r>
              <a:rPr lang="en-GB" sz="1800" dirty="0" smtClean="0">
                <a:solidFill>
                  <a:schemeClr val="tx1">
                    <a:lumMod val="85000"/>
                    <a:lumOff val="15000"/>
                  </a:schemeClr>
                </a:solidFill>
                <a:cs typeface="Tahoma" pitchFamily="34" charset="0"/>
              </a:rPr>
              <a:t>lways explain the options and consequences</a:t>
            </a:r>
          </a:p>
          <a:p>
            <a:pPr eaLnBrk="1" hangingPunct="1">
              <a:buFont typeface="Calibri" pitchFamily="34" charset="0"/>
              <a:buChar char="•"/>
              <a:defRPr/>
            </a:pPr>
            <a:r>
              <a:rPr lang="en-GB" sz="1800" dirty="0">
                <a:solidFill>
                  <a:schemeClr val="tx1">
                    <a:lumMod val="85000"/>
                    <a:lumOff val="15000"/>
                  </a:schemeClr>
                </a:solidFill>
                <a:cs typeface="Tahoma" pitchFamily="34" charset="0"/>
              </a:rPr>
              <a:t>W</a:t>
            </a:r>
            <a:r>
              <a:rPr lang="en-GB" sz="1800" dirty="0" smtClean="0">
                <a:solidFill>
                  <a:schemeClr val="tx1">
                    <a:lumMod val="85000"/>
                    <a:lumOff val="15000"/>
                  </a:schemeClr>
                </a:solidFill>
                <a:cs typeface="Tahoma" pitchFamily="34" charset="0"/>
              </a:rPr>
              <a:t>ork to an action plan</a:t>
            </a:r>
          </a:p>
          <a:p>
            <a:pPr eaLnBrk="1" hangingPunct="1">
              <a:buFont typeface="Calibri" pitchFamily="34" charset="0"/>
              <a:buChar char="•"/>
              <a:defRPr/>
            </a:pPr>
            <a:endParaRPr lang="en-GB" sz="1800" dirty="0" smtClean="0">
              <a:solidFill>
                <a:schemeClr val="tx1">
                  <a:lumMod val="85000"/>
                  <a:lumOff val="15000"/>
                </a:schemeClr>
              </a:solidFill>
              <a:cs typeface="Tahoma" pitchFamily="34" charset="0"/>
            </a:endParaRPr>
          </a:p>
          <a:p>
            <a:pPr eaLnBrk="1" hangingPunct="1">
              <a:buFont typeface="Wingdings 2" pitchFamily="18" charset="2"/>
              <a:buNone/>
              <a:defRPr/>
            </a:pPr>
            <a:r>
              <a:rPr lang="en-GB" sz="1800" u="sng" dirty="0" smtClean="0">
                <a:solidFill>
                  <a:schemeClr val="tx1">
                    <a:lumMod val="85000"/>
                    <a:lumOff val="15000"/>
                  </a:schemeClr>
                </a:solidFill>
                <a:cs typeface="Tahoma" pitchFamily="34" charset="0"/>
              </a:rPr>
              <a:t>Advocates </a:t>
            </a:r>
            <a:r>
              <a:rPr lang="en-GB" sz="1800" b="1" u="sng" dirty="0" smtClean="0">
                <a:solidFill>
                  <a:schemeClr val="tx1">
                    <a:lumMod val="85000"/>
                    <a:lumOff val="15000"/>
                  </a:schemeClr>
                </a:solidFill>
                <a:cs typeface="Tahoma" pitchFamily="34" charset="0"/>
              </a:rPr>
              <a:t>will not</a:t>
            </a:r>
            <a:r>
              <a:rPr lang="en-GB" sz="1800" u="sng" dirty="0" smtClean="0">
                <a:solidFill>
                  <a:schemeClr val="tx1">
                    <a:lumMod val="85000"/>
                    <a:lumOff val="15000"/>
                  </a:schemeClr>
                </a:solidFill>
                <a:cs typeface="Tahoma" pitchFamily="34" charset="0"/>
              </a:rPr>
              <a:t>:</a:t>
            </a:r>
          </a:p>
          <a:p>
            <a:pPr eaLnBrk="1" hangingPunct="1">
              <a:buFont typeface="Tahoma" pitchFamily="34" charset="0"/>
              <a:buChar char="•"/>
              <a:defRPr/>
            </a:pPr>
            <a:r>
              <a:rPr lang="en-GB" sz="1800" dirty="0">
                <a:solidFill>
                  <a:schemeClr val="tx1">
                    <a:lumMod val="85000"/>
                    <a:lumOff val="15000"/>
                  </a:schemeClr>
                </a:solidFill>
                <a:cs typeface="Tahoma" pitchFamily="34" charset="0"/>
              </a:rPr>
              <a:t>J</a:t>
            </a:r>
            <a:r>
              <a:rPr lang="en-GB" sz="1800" dirty="0" smtClean="0">
                <a:solidFill>
                  <a:schemeClr val="tx1">
                    <a:lumMod val="85000"/>
                    <a:lumOff val="15000"/>
                  </a:schemeClr>
                </a:solidFill>
                <a:cs typeface="Tahoma" pitchFamily="34" charset="0"/>
              </a:rPr>
              <a:t>udge or advise</a:t>
            </a:r>
          </a:p>
          <a:p>
            <a:pPr eaLnBrk="1" hangingPunct="1">
              <a:buFont typeface="Tahoma" pitchFamily="34" charset="0"/>
              <a:buChar char="•"/>
              <a:defRPr/>
            </a:pPr>
            <a:r>
              <a:rPr lang="en-GB" sz="1800" dirty="0">
                <a:solidFill>
                  <a:schemeClr val="tx1">
                    <a:lumMod val="85000"/>
                    <a:lumOff val="15000"/>
                  </a:schemeClr>
                </a:solidFill>
                <a:cs typeface="Tahoma" pitchFamily="34" charset="0"/>
              </a:rPr>
              <a:t>C</a:t>
            </a:r>
            <a:r>
              <a:rPr lang="en-GB" sz="1800" dirty="0" smtClean="0">
                <a:solidFill>
                  <a:schemeClr val="tx1">
                    <a:lumMod val="85000"/>
                    <a:lumOff val="15000"/>
                  </a:schemeClr>
                </a:solidFill>
                <a:cs typeface="Tahoma" pitchFamily="34" charset="0"/>
              </a:rPr>
              <a:t>ollude with unfounded allegations and complaints</a:t>
            </a:r>
          </a:p>
          <a:p>
            <a:pPr eaLnBrk="1" hangingPunct="1">
              <a:buFont typeface="Tahoma" pitchFamily="34" charset="0"/>
              <a:buChar char="•"/>
              <a:defRPr/>
            </a:pPr>
            <a:r>
              <a:rPr lang="en-GB" sz="1800" dirty="0" smtClean="0">
                <a:solidFill>
                  <a:schemeClr val="tx1">
                    <a:lumMod val="85000"/>
                    <a:lumOff val="15000"/>
                  </a:schemeClr>
                </a:solidFill>
                <a:cs typeface="Tahoma" pitchFamily="34" charset="0"/>
              </a:rPr>
              <a:t>Interfere with treatment </a:t>
            </a:r>
          </a:p>
          <a:p>
            <a:pPr eaLnBrk="1" hangingPunct="1">
              <a:buFont typeface="Calibri" pitchFamily="34" charset="0"/>
              <a:buChar char="•"/>
              <a:defRPr/>
            </a:pPr>
            <a:endParaRPr lang="en-GB" sz="1800" dirty="0" smtClean="0">
              <a:solidFill>
                <a:schemeClr val="accent6"/>
              </a:solidFill>
              <a:latin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eaLnBrk="1" hangingPunct="1">
              <a:buFont typeface="Wingdings 2" pitchFamily="18" charset="2"/>
              <a:buNone/>
              <a:defRPr/>
            </a:pPr>
            <a:endParaRPr lang="en-GB" sz="1800" b="1" dirty="0" smtClean="0">
              <a:solidFill>
                <a:schemeClr val="tx1">
                  <a:lumMod val="85000"/>
                  <a:lumOff val="15000"/>
                </a:schemeClr>
              </a:solidFill>
              <a:latin typeface="Tahoma" pitchFamily="34" charset="0"/>
              <a:ea typeface="Tahoma" pitchFamily="34" charset="0"/>
              <a:cs typeface="Tahoma" pitchFamily="34" charset="0"/>
            </a:endParaRPr>
          </a:p>
          <a:p>
            <a:pPr algn="ctr" eaLnBrk="1" hangingPunct="1">
              <a:buFont typeface="Wingdings 2" pitchFamily="18" charset="2"/>
              <a:buNone/>
              <a:defRPr/>
            </a:pPr>
            <a:r>
              <a:rPr lang="en-GB" sz="1800" b="1" dirty="0" smtClean="0">
                <a:solidFill>
                  <a:schemeClr val="tx1">
                    <a:lumMod val="85000"/>
                    <a:lumOff val="15000"/>
                  </a:schemeClr>
                </a:solidFill>
                <a:ea typeface="Tahoma" pitchFamily="34" charset="0"/>
                <a:cs typeface="Tahoma" pitchFamily="34" charset="0"/>
              </a:rPr>
              <a:t>Summary of the role</a:t>
            </a:r>
          </a:p>
          <a:p>
            <a:pPr eaLnBrk="1" hangingPunct="1">
              <a:buFont typeface="Wingdings 2" pitchFamily="18" charset="2"/>
              <a:buNone/>
              <a:defRPr/>
            </a:pPr>
            <a:endParaRPr lang="en-GB" sz="800" dirty="0" smtClean="0">
              <a:solidFill>
                <a:schemeClr val="tx1">
                  <a:lumMod val="85000"/>
                  <a:lumOff val="15000"/>
                </a:schemeClr>
              </a:solidFill>
              <a:ea typeface="Tahoma" pitchFamily="34" charset="0"/>
              <a:cs typeface="Tahoma" pitchFamily="34" charset="0"/>
            </a:endParaRPr>
          </a:p>
          <a:p>
            <a:pPr eaLnBrk="1" hangingPunct="1">
              <a:buFont typeface="Wingdings 2" pitchFamily="18" charset="2"/>
              <a:buNone/>
              <a:defRPr/>
            </a:pPr>
            <a:r>
              <a:rPr lang="en-GB" sz="1800" u="sng" dirty="0" smtClean="0">
                <a:solidFill>
                  <a:schemeClr val="tx1">
                    <a:lumMod val="85000"/>
                    <a:lumOff val="15000"/>
                  </a:schemeClr>
                </a:solidFill>
                <a:ea typeface="Tahoma" pitchFamily="34" charset="0"/>
                <a:cs typeface="Tahoma" pitchFamily="34" charset="0"/>
              </a:rPr>
              <a:t>It is:</a:t>
            </a:r>
          </a:p>
          <a:p>
            <a:pPr>
              <a:buFont typeface="Tahoma" pitchFamily="34" charset="0"/>
              <a:buChar char="•"/>
              <a:defRPr/>
            </a:pPr>
            <a:r>
              <a:rPr lang="en-GB" sz="1600" b="1" dirty="0" smtClean="0">
                <a:solidFill>
                  <a:schemeClr val="tx1">
                    <a:lumMod val="85000"/>
                    <a:lumOff val="15000"/>
                  </a:schemeClr>
                </a:solidFill>
                <a:ea typeface="Tahoma" pitchFamily="34" charset="0"/>
                <a:cs typeface="Tahoma" pitchFamily="34" charset="0"/>
              </a:rPr>
              <a:t>Independent</a:t>
            </a:r>
            <a:r>
              <a:rPr lang="en-GB" sz="1600" dirty="0" smtClean="0">
                <a:solidFill>
                  <a:schemeClr val="tx1">
                    <a:lumMod val="85000"/>
                    <a:lumOff val="15000"/>
                  </a:schemeClr>
                </a:solidFill>
                <a:ea typeface="Tahoma" pitchFamily="34" charset="0"/>
                <a:cs typeface="Tahoma" pitchFamily="34" charset="0"/>
              </a:rPr>
              <a:t> </a:t>
            </a:r>
          </a:p>
          <a:p>
            <a:pPr>
              <a:buFont typeface="Tahoma" pitchFamily="34" charset="0"/>
              <a:buChar char="•"/>
              <a:defRPr/>
            </a:pPr>
            <a:r>
              <a:rPr lang="en-GB" sz="1600" b="1" dirty="0" smtClean="0">
                <a:solidFill>
                  <a:schemeClr val="tx1">
                    <a:lumMod val="85000"/>
                    <a:lumOff val="15000"/>
                  </a:schemeClr>
                </a:solidFill>
                <a:ea typeface="Tahoma" pitchFamily="34" charset="0"/>
                <a:cs typeface="Tahoma" pitchFamily="34" charset="0"/>
              </a:rPr>
              <a:t>Confidential</a:t>
            </a:r>
          </a:p>
          <a:p>
            <a:pPr eaLnBrk="1" hangingPunct="1">
              <a:buFont typeface="Tahoma" pitchFamily="34" charset="0"/>
              <a:buChar char="•"/>
              <a:defRPr/>
            </a:pPr>
            <a:r>
              <a:rPr lang="en-GB" sz="1600" b="1" dirty="0" smtClean="0">
                <a:solidFill>
                  <a:schemeClr val="tx1">
                    <a:lumMod val="85000"/>
                    <a:lumOff val="15000"/>
                  </a:schemeClr>
                </a:solidFill>
                <a:ea typeface="Tahoma" pitchFamily="34" charset="0"/>
                <a:cs typeface="Tahoma" pitchFamily="34" charset="0"/>
              </a:rPr>
              <a:t>User led</a:t>
            </a:r>
          </a:p>
          <a:p>
            <a:pPr eaLnBrk="1" hangingPunct="1">
              <a:buFont typeface="Wingdings 2" pitchFamily="18" charset="2"/>
              <a:buNone/>
              <a:defRPr/>
            </a:pPr>
            <a:endParaRPr lang="en-GB" sz="800" dirty="0" smtClean="0">
              <a:solidFill>
                <a:schemeClr val="tx1">
                  <a:lumMod val="85000"/>
                  <a:lumOff val="15000"/>
                </a:schemeClr>
              </a:solidFill>
              <a:ea typeface="Tahoma" pitchFamily="34" charset="0"/>
              <a:cs typeface="Tahoma" pitchFamily="34" charset="0"/>
            </a:endParaRPr>
          </a:p>
          <a:p>
            <a:pPr eaLnBrk="1" hangingPunct="1">
              <a:buFont typeface="Wingdings 2" pitchFamily="18" charset="2"/>
              <a:buNone/>
              <a:defRPr/>
            </a:pPr>
            <a:r>
              <a:rPr lang="en-GB" sz="1800" u="sng" dirty="0" smtClean="0">
                <a:solidFill>
                  <a:schemeClr val="tx1">
                    <a:lumMod val="85000"/>
                    <a:lumOff val="15000"/>
                  </a:schemeClr>
                </a:solidFill>
                <a:ea typeface="Tahoma" pitchFamily="34" charset="0"/>
                <a:cs typeface="Tahoma" pitchFamily="34" charset="0"/>
              </a:rPr>
              <a:t>How:</a:t>
            </a:r>
          </a:p>
          <a:p>
            <a:pPr eaLnBrk="1" hangingPunct="1">
              <a:buFont typeface="Century Gothic" pitchFamily="34" charset="0"/>
              <a:buChar char="•"/>
              <a:defRPr/>
            </a:pPr>
            <a:r>
              <a:rPr lang="en-GB" sz="1600" dirty="0" smtClean="0">
                <a:solidFill>
                  <a:schemeClr val="tx1">
                    <a:lumMod val="85000"/>
                    <a:lumOff val="15000"/>
                  </a:schemeClr>
                </a:solidFill>
                <a:ea typeface="Tahoma" pitchFamily="34" charset="0"/>
                <a:cs typeface="Tahoma" pitchFamily="34" charset="0"/>
              </a:rPr>
              <a:t>Take instructions </a:t>
            </a:r>
            <a:r>
              <a:rPr lang="en-GB" sz="1600" u="sng" dirty="0" smtClean="0">
                <a:solidFill>
                  <a:schemeClr val="tx1">
                    <a:lumMod val="85000"/>
                    <a:lumOff val="15000"/>
                  </a:schemeClr>
                </a:solidFill>
                <a:ea typeface="Tahoma" pitchFamily="34" charset="0"/>
                <a:cs typeface="Tahoma" pitchFamily="34" charset="0"/>
              </a:rPr>
              <a:t>only</a:t>
            </a:r>
            <a:r>
              <a:rPr lang="en-GB" sz="1600" dirty="0" smtClean="0">
                <a:solidFill>
                  <a:schemeClr val="tx1">
                    <a:lumMod val="85000"/>
                    <a:lumOff val="15000"/>
                  </a:schemeClr>
                </a:solidFill>
                <a:ea typeface="Tahoma" pitchFamily="34" charset="0"/>
                <a:cs typeface="Tahoma" pitchFamily="34" charset="0"/>
              </a:rPr>
              <a:t> from the person we work with</a:t>
            </a:r>
          </a:p>
          <a:p>
            <a:pPr eaLnBrk="1" hangingPunct="1">
              <a:buFont typeface="Century Gothic" pitchFamily="34" charset="0"/>
              <a:buChar char="•"/>
              <a:defRPr/>
            </a:pPr>
            <a:r>
              <a:rPr lang="en-GB" sz="1600" dirty="0" smtClean="0">
                <a:solidFill>
                  <a:schemeClr val="tx1">
                    <a:lumMod val="85000"/>
                    <a:lumOff val="15000"/>
                  </a:schemeClr>
                </a:solidFill>
                <a:ea typeface="Tahoma" pitchFamily="34" charset="0"/>
                <a:cs typeface="Tahoma" pitchFamily="34" charset="0"/>
              </a:rPr>
              <a:t>Provide information and options, </a:t>
            </a:r>
            <a:r>
              <a:rPr lang="en-GB" sz="1600" u="sng" dirty="0" smtClean="0">
                <a:solidFill>
                  <a:schemeClr val="tx1">
                    <a:lumMod val="85000"/>
                    <a:lumOff val="15000"/>
                  </a:schemeClr>
                </a:solidFill>
                <a:ea typeface="Tahoma" pitchFamily="34" charset="0"/>
                <a:cs typeface="Tahoma" pitchFamily="34" charset="0"/>
              </a:rPr>
              <a:t>not</a:t>
            </a:r>
            <a:r>
              <a:rPr lang="en-GB" sz="1600" dirty="0" smtClean="0">
                <a:solidFill>
                  <a:schemeClr val="tx1">
                    <a:lumMod val="85000"/>
                    <a:lumOff val="15000"/>
                  </a:schemeClr>
                </a:solidFill>
                <a:ea typeface="Tahoma" pitchFamily="34" charset="0"/>
                <a:cs typeface="Tahoma" pitchFamily="34" charset="0"/>
              </a:rPr>
              <a:t> advice</a:t>
            </a:r>
          </a:p>
          <a:p>
            <a:pPr eaLnBrk="1" hangingPunct="1">
              <a:buFont typeface="Century Gothic" pitchFamily="34" charset="0"/>
              <a:buChar char="•"/>
              <a:defRPr/>
            </a:pPr>
            <a:r>
              <a:rPr lang="en-GB" sz="1600" dirty="0" smtClean="0">
                <a:solidFill>
                  <a:schemeClr val="tx1">
                    <a:lumMod val="85000"/>
                    <a:lumOff val="15000"/>
                  </a:schemeClr>
                </a:solidFill>
                <a:ea typeface="Tahoma" pitchFamily="34" charset="0"/>
                <a:cs typeface="Tahoma" pitchFamily="34" charset="0"/>
              </a:rPr>
              <a:t>Discuss implications and consequences</a:t>
            </a:r>
          </a:p>
          <a:p>
            <a:pPr eaLnBrk="1" hangingPunct="1">
              <a:buFont typeface="Wingdings 2" pitchFamily="18" charset="2"/>
              <a:buNone/>
              <a:defRPr/>
            </a:pPr>
            <a:endParaRPr lang="en-GB" sz="1800" dirty="0">
              <a:solidFill>
                <a:schemeClr val="accent6">
                  <a:lumMod val="75000"/>
                </a:schemeClr>
              </a:solidFill>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3901934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711" y="1707654"/>
            <a:ext cx="9036496" cy="1641630"/>
          </a:xfrm>
        </p:spPr>
        <p:txBody>
          <a:bodyPr/>
          <a:lstStyle/>
          <a:p>
            <a:pPr eaLnBrk="1" hangingPunct="1">
              <a:buFont typeface="Wingdings 2" pitchFamily="18" charset="2"/>
              <a:buNone/>
              <a:defRPr/>
            </a:pPr>
            <a:endParaRPr lang="en-GB" sz="4000" b="1" dirty="0" smtClean="0">
              <a:solidFill>
                <a:schemeClr val="tx1">
                  <a:lumMod val="85000"/>
                  <a:lumOff val="15000"/>
                </a:schemeClr>
              </a:solidFill>
              <a:latin typeface="Tahoma" pitchFamily="34" charset="0"/>
              <a:ea typeface="Tahoma" pitchFamily="34" charset="0"/>
              <a:cs typeface="Tahoma" pitchFamily="34" charset="0"/>
            </a:endParaRPr>
          </a:p>
          <a:p>
            <a:pPr algn="ctr" eaLnBrk="1" hangingPunct="1">
              <a:buFont typeface="Wingdings 2" pitchFamily="18" charset="2"/>
              <a:buNone/>
              <a:defRPr/>
            </a:pPr>
            <a:r>
              <a:rPr lang="en-GB" sz="4000" b="1" dirty="0" smtClean="0">
                <a:solidFill>
                  <a:schemeClr val="tx1">
                    <a:lumMod val="85000"/>
                    <a:lumOff val="15000"/>
                  </a:schemeClr>
                </a:solidFill>
                <a:ea typeface="Tahoma" pitchFamily="34" charset="0"/>
                <a:cs typeface="Tahoma" pitchFamily="34" charset="0"/>
              </a:rPr>
              <a:t>Advocacy and eating disorders</a:t>
            </a:r>
          </a:p>
          <a:p>
            <a:pPr eaLnBrk="1" hangingPunct="1">
              <a:buFont typeface="Wingdings 2" pitchFamily="18" charset="2"/>
              <a:buNone/>
              <a:defRPr/>
            </a:pPr>
            <a:endParaRPr lang="en-GB" sz="1800" dirty="0">
              <a:solidFill>
                <a:schemeClr val="accent6">
                  <a:lumMod val="75000"/>
                </a:schemeClr>
              </a:solidFill>
              <a:latin typeface="Tahoma" pitchFamily="34" charset="0"/>
              <a:ea typeface="Tahoma" pitchFamily="34" charset="0"/>
              <a:cs typeface="Tahoma" pitchFamily="34" charset="0"/>
            </a:endParaRPr>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spTree>
    <p:extLst>
      <p:ext uri="{BB962C8B-B14F-4D97-AF65-F5344CB8AC3E}">
        <p14:creationId xmlns:p14="http://schemas.microsoft.com/office/powerpoint/2010/main" val="2998252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9583"/>
            <a:ext cx="8229600" cy="3535040"/>
          </a:xfrm>
        </p:spPr>
        <p:txBody>
          <a:bodyPr>
            <a:normAutofit/>
          </a:bodyPr>
          <a:lstStyle/>
          <a:p>
            <a:pPr algn="ctr">
              <a:buFont typeface="Wingdings 2" pitchFamily="18" charset="2"/>
              <a:buNone/>
              <a:defRPr/>
            </a:pPr>
            <a:r>
              <a:rPr lang="en-US" sz="1800" b="1" dirty="0" smtClean="0"/>
              <a:t>Advocacy for eating disorder services </a:t>
            </a:r>
          </a:p>
          <a:p>
            <a:pPr>
              <a:lnSpc>
                <a:spcPct val="150000"/>
              </a:lnSpc>
              <a:buFont typeface="Wingdings 2" pitchFamily="18" charset="2"/>
              <a:buNone/>
              <a:defRPr/>
            </a:pPr>
            <a:r>
              <a:rPr lang="en-GB" sz="1800" b="1" dirty="0">
                <a:solidFill>
                  <a:schemeClr val="tx1">
                    <a:lumMod val="85000"/>
                    <a:lumOff val="15000"/>
                  </a:schemeClr>
                </a:solidFill>
                <a:latin typeface="Tahoma" pitchFamily="34" charset="0"/>
                <a:ea typeface="Tahoma" pitchFamily="34" charset="0"/>
                <a:cs typeface="Tahoma" pitchFamily="34" charset="0"/>
              </a:rPr>
              <a:t>	</a:t>
            </a:r>
            <a:r>
              <a:rPr lang="en-GB" sz="1800" dirty="0" smtClean="0">
                <a:solidFill>
                  <a:schemeClr val="tx1">
                    <a:lumMod val="85000"/>
                    <a:lumOff val="15000"/>
                  </a:schemeClr>
                </a:solidFill>
                <a:latin typeface="Tahoma" pitchFamily="34" charset="0"/>
                <a:ea typeface="Tahoma" pitchFamily="34" charset="0"/>
                <a:cs typeface="Tahoma" pitchFamily="34" charset="0"/>
              </a:rPr>
              <a:t>1. Bridging the relationship between the patient and their treatment team</a:t>
            </a:r>
            <a:endParaRPr lang="en-US" sz="1800" dirty="0"/>
          </a:p>
        </p:txBody>
      </p:sp>
      <p:pic>
        <p:nvPicPr>
          <p:cNvPr id="4" name="Picture 3"/>
          <p:cNvPicPr/>
          <p:nvPr/>
        </p:nvPicPr>
        <p:blipFill>
          <a:blip r:embed="rId2"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156177" y="357504"/>
            <a:ext cx="2290517" cy="106052"/>
          </a:xfrm>
          <a:prstGeom prst="rect">
            <a:avLst/>
          </a:prstGeom>
          <a:noFill/>
          <a:ln w="9525">
            <a:noFill/>
            <a:miter lim="800000"/>
            <a:headEnd/>
            <a:tailEnd/>
          </a:ln>
          <a:effectLst/>
        </p:spPr>
      </p:pic>
      <p:pic>
        <p:nvPicPr>
          <p:cNvPr id="1026" name="Picture 2" descr="C:\Users\AarajiSuk\AppData\Local\Microsoft\Windows\Temporary Internet Files\Content.IE5\EEI70DU1\tower-bridge-london-clipart[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4945" y="2355726"/>
            <a:ext cx="4009058" cy="225387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99593" y="4029912"/>
            <a:ext cx="1152128" cy="369332"/>
          </a:xfrm>
          <a:prstGeom prst="rect">
            <a:avLst/>
          </a:prstGeom>
          <a:noFill/>
        </p:spPr>
        <p:txBody>
          <a:bodyPr wrap="square" rtlCol="0">
            <a:spAutoFit/>
          </a:bodyPr>
          <a:lstStyle/>
          <a:p>
            <a:r>
              <a:rPr lang="en-GB" dirty="0" smtClean="0">
                <a:solidFill>
                  <a:srgbClr val="FF0000"/>
                </a:solidFill>
              </a:rPr>
              <a:t>Patient</a:t>
            </a:r>
            <a:endParaRPr lang="en-GB" dirty="0">
              <a:solidFill>
                <a:srgbClr val="FF0000"/>
              </a:solidFill>
            </a:endParaRPr>
          </a:p>
        </p:txBody>
      </p:sp>
      <p:sp>
        <p:nvSpPr>
          <p:cNvPr id="7" name="TextBox 6"/>
          <p:cNvSpPr txBox="1"/>
          <p:nvPr/>
        </p:nvSpPr>
        <p:spPr>
          <a:xfrm>
            <a:off x="6300192" y="4029912"/>
            <a:ext cx="2304256" cy="369332"/>
          </a:xfrm>
          <a:prstGeom prst="rect">
            <a:avLst/>
          </a:prstGeom>
          <a:noFill/>
        </p:spPr>
        <p:txBody>
          <a:bodyPr wrap="square" rtlCol="0">
            <a:spAutoFit/>
          </a:bodyPr>
          <a:lstStyle/>
          <a:p>
            <a:r>
              <a:rPr lang="en-GB" dirty="0" smtClean="0">
                <a:solidFill>
                  <a:srgbClr val="FF0000"/>
                </a:solidFill>
              </a:rPr>
              <a:t>Treatment team</a:t>
            </a:r>
            <a:endParaRPr lang="en-GB" dirty="0">
              <a:solidFill>
                <a:srgbClr val="FF0000"/>
              </a:solidFill>
            </a:endParaRPr>
          </a:p>
        </p:txBody>
      </p:sp>
      <p:sp>
        <p:nvSpPr>
          <p:cNvPr id="6" name="Right Arrow 5"/>
          <p:cNvSpPr/>
          <p:nvPr/>
        </p:nvSpPr>
        <p:spPr>
          <a:xfrm>
            <a:off x="755577" y="3651870"/>
            <a:ext cx="1479370" cy="27003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8" name="Left Arrow 7"/>
          <p:cNvSpPr/>
          <p:nvPr/>
        </p:nvSpPr>
        <p:spPr>
          <a:xfrm>
            <a:off x="6444208" y="3597864"/>
            <a:ext cx="1584176" cy="324036"/>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srgbClr val="FF0000"/>
              </a:solidFill>
            </a:endParaRPr>
          </a:p>
        </p:txBody>
      </p:sp>
      <p:sp>
        <p:nvSpPr>
          <p:cNvPr id="9" name="Up Arrow 8"/>
          <p:cNvSpPr/>
          <p:nvPr/>
        </p:nvSpPr>
        <p:spPr>
          <a:xfrm>
            <a:off x="4023450" y="3921900"/>
            <a:ext cx="432048" cy="648072"/>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1" name="TextBox 10"/>
          <p:cNvSpPr txBox="1"/>
          <p:nvPr/>
        </p:nvSpPr>
        <p:spPr>
          <a:xfrm>
            <a:off x="3087346" y="4606082"/>
            <a:ext cx="2304256" cy="369332"/>
          </a:xfrm>
          <a:prstGeom prst="rect">
            <a:avLst/>
          </a:prstGeom>
          <a:noFill/>
        </p:spPr>
        <p:txBody>
          <a:bodyPr wrap="square" rtlCol="0">
            <a:spAutoFit/>
          </a:bodyPr>
          <a:lstStyle/>
          <a:p>
            <a:pPr algn="ctr"/>
            <a:r>
              <a:rPr lang="en-GB" b="1" dirty="0" smtClean="0">
                <a:solidFill>
                  <a:srgbClr val="00B050"/>
                </a:solidFill>
              </a:rPr>
              <a:t>Advocate</a:t>
            </a:r>
            <a:endParaRPr lang="en-GB" b="1" dirty="0">
              <a:solidFill>
                <a:srgbClr val="00B050"/>
              </a:solidFill>
            </a:endParaRPr>
          </a:p>
        </p:txBody>
      </p:sp>
      <p:sp>
        <p:nvSpPr>
          <p:cNvPr id="10" name="Down Arrow 9"/>
          <p:cNvSpPr/>
          <p:nvPr/>
        </p:nvSpPr>
        <p:spPr>
          <a:xfrm>
            <a:off x="4023450" y="2463738"/>
            <a:ext cx="432048" cy="54006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3" name="TextBox 12"/>
          <p:cNvSpPr txBox="1"/>
          <p:nvPr/>
        </p:nvSpPr>
        <p:spPr>
          <a:xfrm>
            <a:off x="3131840" y="2078727"/>
            <a:ext cx="2304256" cy="369332"/>
          </a:xfrm>
          <a:prstGeom prst="rect">
            <a:avLst/>
          </a:prstGeom>
          <a:noFill/>
        </p:spPr>
        <p:txBody>
          <a:bodyPr wrap="square" rtlCol="0">
            <a:spAutoFit/>
          </a:bodyPr>
          <a:lstStyle/>
          <a:p>
            <a:pPr algn="ctr"/>
            <a:r>
              <a:rPr lang="en-GB" dirty="0" smtClean="0">
                <a:solidFill>
                  <a:srgbClr val="FF0000"/>
                </a:solidFill>
              </a:rPr>
              <a:t>Recovery</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arajiSuk\AppData\Local\Microsoft\Windows\Temporary Internet Files\Content.IE5\2YGIDPDX\Unbalanced_scales.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0626" y="2558990"/>
            <a:ext cx="2517696" cy="167072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005576"/>
            <a:ext cx="8229600" cy="3589046"/>
          </a:xfrm>
        </p:spPr>
        <p:txBody>
          <a:bodyPr>
            <a:normAutofit/>
          </a:bodyPr>
          <a:lstStyle/>
          <a:p>
            <a:pPr algn="ctr">
              <a:buFont typeface="Wingdings 2" pitchFamily="18" charset="2"/>
              <a:buNone/>
              <a:defRPr/>
            </a:pPr>
            <a:r>
              <a:rPr lang="en-US" sz="1800" b="1" dirty="0" smtClean="0"/>
              <a:t>Advocacy for eating disorder services </a:t>
            </a:r>
          </a:p>
          <a:p>
            <a:pPr>
              <a:lnSpc>
                <a:spcPct val="150000"/>
              </a:lnSpc>
              <a:buFont typeface="Wingdings 2" pitchFamily="18" charset="2"/>
              <a:buNone/>
              <a:defRPr/>
            </a:pPr>
            <a:r>
              <a:rPr lang="en-GB" sz="1800" b="1" dirty="0">
                <a:solidFill>
                  <a:schemeClr val="tx1">
                    <a:lumMod val="85000"/>
                    <a:lumOff val="15000"/>
                  </a:schemeClr>
                </a:solidFill>
                <a:latin typeface="Tahoma" pitchFamily="34" charset="0"/>
                <a:ea typeface="Tahoma" pitchFamily="34" charset="0"/>
                <a:cs typeface="Tahoma" pitchFamily="34" charset="0"/>
              </a:rPr>
              <a:t>	</a:t>
            </a:r>
            <a:r>
              <a:rPr lang="en-GB" sz="1800" dirty="0" smtClean="0">
                <a:solidFill>
                  <a:schemeClr val="tx1">
                    <a:lumMod val="85000"/>
                    <a:lumOff val="15000"/>
                  </a:schemeClr>
                </a:solidFill>
                <a:latin typeface="Tahoma" pitchFamily="34" charset="0"/>
                <a:ea typeface="Tahoma" pitchFamily="34" charset="0"/>
                <a:cs typeface="Tahoma" pitchFamily="34" charset="0"/>
              </a:rPr>
              <a:t>2. Addressing the power imbalances </a:t>
            </a:r>
            <a:endParaRPr lang="en-US" sz="1800" dirty="0"/>
          </a:p>
        </p:txBody>
      </p:sp>
      <p:pic>
        <p:nvPicPr>
          <p:cNvPr id="4" name="Picture 3"/>
          <p:cNvPicPr/>
          <p:nvPr/>
        </p:nvPicPr>
        <p:blipFill>
          <a:blip r:embed="rId3" cstate="print"/>
          <a:srcRect r="23773"/>
          <a:stretch>
            <a:fillRect/>
          </a:stretch>
        </p:blipFill>
        <p:spPr bwMode="auto">
          <a:xfrm>
            <a:off x="539553" y="357504"/>
            <a:ext cx="7399845" cy="890833"/>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6156177" y="357504"/>
            <a:ext cx="2290517" cy="106052"/>
          </a:xfrm>
          <a:prstGeom prst="rect">
            <a:avLst/>
          </a:prstGeom>
          <a:noFill/>
          <a:ln w="9525">
            <a:noFill/>
            <a:miter lim="800000"/>
            <a:headEnd/>
            <a:tailEnd/>
          </a:ln>
          <a:effectLst/>
        </p:spPr>
      </p:pic>
      <p:sp>
        <p:nvSpPr>
          <p:cNvPr id="2" name="TextBox 1"/>
          <p:cNvSpPr txBox="1"/>
          <p:nvPr/>
        </p:nvSpPr>
        <p:spPr>
          <a:xfrm>
            <a:off x="2375756" y="1880538"/>
            <a:ext cx="2120282" cy="369332"/>
          </a:xfrm>
          <a:prstGeom prst="rect">
            <a:avLst/>
          </a:prstGeom>
          <a:noFill/>
        </p:spPr>
        <p:txBody>
          <a:bodyPr wrap="square" rtlCol="0">
            <a:spAutoFit/>
          </a:bodyPr>
          <a:lstStyle/>
          <a:p>
            <a:r>
              <a:rPr lang="en-GB" dirty="0" smtClean="0">
                <a:solidFill>
                  <a:srgbClr val="FF0000"/>
                </a:solidFill>
              </a:rPr>
              <a:t>Treatment team</a:t>
            </a:r>
            <a:endParaRPr lang="en-GB" dirty="0">
              <a:solidFill>
                <a:srgbClr val="FF0000"/>
              </a:solidFill>
            </a:endParaRPr>
          </a:p>
        </p:txBody>
      </p:sp>
      <p:sp>
        <p:nvSpPr>
          <p:cNvPr id="7" name="TextBox 6"/>
          <p:cNvSpPr txBox="1"/>
          <p:nvPr/>
        </p:nvSpPr>
        <p:spPr>
          <a:xfrm>
            <a:off x="3916469" y="4311152"/>
            <a:ext cx="2304256" cy="369332"/>
          </a:xfrm>
          <a:prstGeom prst="rect">
            <a:avLst/>
          </a:prstGeom>
          <a:noFill/>
        </p:spPr>
        <p:txBody>
          <a:bodyPr wrap="square" rtlCol="0">
            <a:spAutoFit/>
          </a:bodyPr>
          <a:lstStyle/>
          <a:p>
            <a:pPr algn="ctr"/>
            <a:r>
              <a:rPr lang="en-GB" dirty="0" smtClean="0">
                <a:solidFill>
                  <a:srgbClr val="FF0000"/>
                </a:solidFill>
              </a:rPr>
              <a:t>Patient</a:t>
            </a:r>
            <a:endParaRPr lang="en-GB" dirty="0">
              <a:solidFill>
                <a:srgbClr val="FF0000"/>
              </a:solidFill>
            </a:endParaRPr>
          </a:p>
        </p:txBody>
      </p:sp>
      <p:sp>
        <p:nvSpPr>
          <p:cNvPr id="11" name="TextBox 10"/>
          <p:cNvSpPr txBox="1"/>
          <p:nvPr/>
        </p:nvSpPr>
        <p:spPr>
          <a:xfrm>
            <a:off x="5724128" y="2241014"/>
            <a:ext cx="2304256" cy="369332"/>
          </a:xfrm>
          <a:prstGeom prst="rect">
            <a:avLst/>
          </a:prstGeom>
          <a:noFill/>
        </p:spPr>
        <p:txBody>
          <a:bodyPr wrap="square" rtlCol="0">
            <a:spAutoFit/>
          </a:bodyPr>
          <a:lstStyle/>
          <a:p>
            <a:pPr algn="ctr"/>
            <a:r>
              <a:rPr lang="en-GB" b="1" dirty="0" smtClean="0">
                <a:solidFill>
                  <a:srgbClr val="00B050"/>
                </a:solidFill>
              </a:rPr>
              <a:t>Advocate</a:t>
            </a:r>
            <a:endParaRPr lang="en-GB" b="1" dirty="0">
              <a:solidFill>
                <a:srgbClr val="00B050"/>
              </a:solidFill>
            </a:endParaRPr>
          </a:p>
        </p:txBody>
      </p:sp>
      <p:sp>
        <p:nvSpPr>
          <p:cNvPr id="10" name="Up Arrow 9"/>
          <p:cNvSpPr/>
          <p:nvPr/>
        </p:nvSpPr>
        <p:spPr>
          <a:xfrm>
            <a:off x="4863528" y="3473636"/>
            <a:ext cx="410138" cy="756083"/>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2" name="Down Arrow 11"/>
          <p:cNvSpPr/>
          <p:nvPr/>
        </p:nvSpPr>
        <p:spPr>
          <a:xfrm>
            <a:off x="3271566" y="2189686"/>
            <a:ext cx="360040" cy="616289"/>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5" name="Down Arrow 14"/>
          <p:cNvSpPr/>
          <p:nvPr/>
        </p:nvSpPr>
        <p:spPr>
          <a:xfrm rot="4098269">
            <a:off x="5481151" y="2051409"/>
            <a:ext cx="308719" cy="95695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39637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1446</TotalTime>
  <Words>1041</Words>
  <Application>Microsoft Office PowerPoint</Application>
  <PresentationFormat>On-screen Show (16:9)</PresentationFormat>
  <Paragraphs>223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Saboohi</dc:creator>
  <cp:lastModifiedBy>Sukayna Al-Aaraji</cp:lastModifiedBy>
  <cp:revision>96</cp:revision>
  <cp:lastPrinted>2018-03-16T14:00:47Z</cp:lastPrinted>
  <dcterms:created xsi:type="dcterms:W3CDTF">2014-10-23T15:16:27Z</dcterms:created>
  <dcterms:modified xsi:type="dcterms:W3CDTF">2018-03-27T10:32:41Z</dcterms:modified>
</cp:coreProperties>
</file>